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9" r:id="rId3"/>
  </p:sldMasterIdLst>
  <p:notesMasterIdLst>
    <p:notesMasterId r:id="rId64"/>
  </p:notesMasterIdLst>
  <p:sldIdLst>
    <p:sldId id="260" r:id="rId4"/>
    <p:sldId id="267" r:id="rId5"/>
    <p:sldId id="275" r:id="rId6"/>
    <p:sldId id="272" r:id="rId7"/>
    <p:sldId id="343" r:id="rId8"/>
    <p:sldId id="269" r:id="rId9"/>
    <p:sldId id="366" r:id="rId10"/>
    <p:sldId id="317" r:id="rId11"/>
    <p:sldId id="277" r:id="rId12"/>
    <p:sldId id="345" r:id="rId13"/>
    <p:sldId id="258" r:id="rId14"/>
    <p:sldId id="305" r:id="rId15"/>
    <p:sldId id="346" r:id="rId16"/>
    <p:sldId id="310" r:id="rId17"/>
    <p:sldId id="308" r:id="rId18"/>
    <p:sldId id="358" r:id="rId19"/>
    <p:sldId id="329" r:id="rId20"/>
    <p:sldId id="306" r:id="rId21"/>
    <p:sldId id="315" r:id="rId22"/>
    <p:sldId id="262" r:id="rId23"/>
    <p:sldId id="320" r:id="rId24"/>
    <p:sldId id="323" r:id="rId25"/>
    <p:sldId id="326" r:id="rId26"/>
    <p:sldId id="324" r:id="rId27"/>
    <p:sldId id="328" r:id="rId28"/>
    <p:sldId id="325" r:id="rId29"/>
    <p:sldId id="335" r:id="rId30"/>
    <p:sldId id="311" r:id="rId31"/>
    <p:sldId id="370" r:id="rId32"/>
    <p:sldId id="342" r:id="rId33"/>
    <p:sldId id="371" r:id="rId34"/>
    <p:sldId id="327" r:id="rId35"/>
    <p:sldId id="338" r:id="rId36"/>
    <p:sldId id="339" r:id="rId37"/>
    <p:sldId id="340" r:id="rId38"/>
    <p:sldId id="359" r:id="rId39"/>
    <p:sldId id="281" r:id="rId40"/>
    <p:sldId id="350" r:id="rId41"/>
    <p:sldId id="282" r:id="rId42"/>
    <p:sldId id="352" r:id="rId43"/>
    <p:sldId id="347" r:id="rId44"/>
    <p:sldId id="351" r:id="rId45"/>
    <p:sldId id="361" r:id="rId46"/>
    <p:sldId id="353" r:id="rId47"/>
    <p:sldId id="349" r:id="rId48"/>
    <p:sldId id="354" r:id="rId49"/>
    <p:sldId id="362" r:id="rId50"/>
    <p:sldId id="348" r:id="rId51"/>
    <p:sldId id="291" r:id="rId52"/>
    <p:sldId id="301" r:id="rId53"/>
    <p:sldId id="294" r:id="rId54"/>
    <p:sldId id="364" r:id="rId55"/>
    <p:sldId id="373" r:id="rId56"/>
    <p:sldId id="363" r:id="rId57"/>
    <p:sldId id="365" r:id="rId58"/>
    <p:sldId id="316" r:id="rId59"/>
    <p:sldId id="309" r:id="rId60"/>
    <p:sldId id="312" r:id="rId61"/>
    <p:sldId id="372" r:id="rId62"/>
    <p:sldId id="36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0" autoAdjust="0"/>
    <p:restoredTop sz="94677"/>
  </p:normalViewPr>
  <p:slideViewPr>
    <p:cSldViewPr snapToGrid="0" snapToObjects="1">
      <p:cViewPr varScale="1">
        <p:scale>
          <a:sx n="83" d="100"/>
          <a:sy n="83" d="100"/>
        </p:scale>
        <p:origin x="31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F7590-35D8-4FF1-B281-6D61192730D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6E1C2B-BC1B-4C7A-9CCF-0498073EE517}">
      <dgm:prSet custT="1"/>
      <dgm:spPr/>
      <dgm:t>
        <a:bodyPr/>
        <a:lstStyle/>
        <a:p>
          <a:r>
            <a:rPr lang="en-US" sz="4500" b="1" dirty="0"/>
            <a:t>THREE TYPES OF RETIREMENT PLANS</a:t>
          </a:r>
          <a:endParaRPr lang="en-US" sz="4500" dirty="0"/>
        </a:p>
      </dgm:t>
    </dgm:pt>
    <dgm:pt modelId="{BDC029DA-B8A2-4928-BD08-BA7729B3130F}" type="parTrans" cxnId="{1E4968B5-70F4-427E-8935-3D2E1921114C}">
      <dgm:prSet/>
      <dgm:spPr/>
      <dgm:t>
        <a:bodyPr/>
        <a:lstStyle/>
        <a:p>
          <a:endParaRPr lang="en-US"/>
        </a:p>
      </dgm:t>
    </dgm:pt>
    <dgm:pt modelId="{6942D3C1-3B67-4550-8622-796D664FBEE5}" type="sibTrans" cxnId="{1E4968B5-70F4-427E-8935-3D2E1921114C}">
      <dgm:prSet/>
      <dgm:spPr/>
      <dgm:t>
        <a:bodyPr/>
        <a:lstStyle/>
        <a:p>
          <a:endParaRPr lang="en-US"/>
        </a:p>
      </dgm:t>
    </dgm:pt>
    <dgm:pt modelId="{4C9E64F7-7AE7-4FD4-8D02-72F511BB27C6}">
      <dgm:prSet custT="1"/>
      <dgm:spPr/>
      <dgm:t>
        <a:bodyPr/>
        <a:lstStyle/>
        <a:p>
          <a:r>
            <a:rPr lang="en-US" sz="3500" b="1" dirty="0"/>
            <a:t>DEFINED BENEFIT PLANS</a:t>
          </a:r>
          <a:endParaRPr lang="en-US" sz="3500" dirty="0"/>
        </a:p>
      </dgm:t>
    </dgm:pt>
    <dgm:pt modelId="{DD844167-E395-4A78-BAAD-88C3DBDAC7FD}" type="parTrans" cxnId="{5379761D-9892-4828-9CBA-B363FA419F81}">
      <dgm:prSet/>
      <dgm:spPr/>
      <dgm:t>
        <a:bodyPr/>
        <a:lstStyle/>
        <a:p>
          <a:endParaRPr lang="en-US"/>
        </a:p>
      </dgm:t>
    </dgm:pt>
    <dgm:pt modelId="{DE065CA2-E3D5-4E42-AD82-782D610A0F35}" type="sibTrans" cxnId="{5379761D-9892-4828-9CBA-B363FA419F81}">
      <dgm:prSet/>
      <dgm:spPr/>
      <dgm:t>
        <a:bodyPr/>
        <a:lstStyle/>
        <a:p>
          <a:endParaRPr lang="en-US"/>
        </a:p>
      </dgm:t>
    </dgm:pt>
    <dgm:pt modelId="{0DCDB8BE-7294-4CE5-ADCD-24E0153E331A}">
      <dgm:prSet custT="1"/>
      <dgm:spPr/>
      <dgm:t>
        <a:bodyPr/>
        <a:lstStyle/>
        <a:p>
          <a:r>
            <a:rPr lang="en-US" sz="3500" b="1" dirty="0"/>
            <a:t>DEFINED CONTRIBUTION PLANS</a:t>
          </a:r>
          <a:endParaRPr lang="en-US" sz="3500" dirty="0"/>
        </a:p>
      </dgm:t>
    </dgm:pt>
    <dgm:pt modelId="{C4B6210C-6FBE-41A6-9E85-52C0189EA9BF}" type="parTrans" cxnId="{AE1E6965-B012-40DF-9900-94F9EAA78041}">
      <dgm:prSet/>
      <dgm:spPr/>
      <dgm:t>
        <a:bodyPr/>
        <a:lstStyle/>
        <a:p>
          <a:endParaRPr lang="en-US"/>
        </a:p>
      </dgm:t>
    </dgm:pt>
    <dgm:pt modelId="{E778232D-C319-4066-B853-26BA6C577D24}" type="sibTrans" cxnId="{AE1E6965-B012-40DF-9900-94F9EAA78041}">
      <dgm:prSet/>
      <dgm:spPr/>
      <dgm:t>
        <a:bodyPr/>
        <a:lstStyle/>
        <a:p>
          <a:endParaRPr lang="en-US"/>
        </a:p>
      </dgm:t>
    </dgm:pt>
    <dgm:pt modelId="{FFC80C4B-BB46-491C-B8F0-5A2F6DFF600A}">
      <dgm:prSet custT="1"/>
      <dgm:spPr/>
      <dgm:t>
        <a:bodyPr/>
        <a:lstStyle/>
        <a:p>
          <a:r>
            <a:rPr lang="en-US" sz="3500" b="1" dirty="0"/>
            <a:t>IRAs INDIVIDUAL RETIREMENT ACCOUNTS</a:t>
          </a:r>
          <a:endParaRPr lang="en-US" sz="3500" dirty="0"/>
        </a:p>
      </dgm:t>
    </dgm:pt>
    <dgm:pt modelId="{A8D17B2E-A231-4894-8841-FBA516C0F8CE}" type="parTrans" cxnId="{BDE534AA-2755-46D4-AF64-9EE2975D7AAD}">
      <dgm:prSet/>
      <dgm:spPr/>
      <dgm:t>
        <a:bodyPr/>
        <a:lstStyle/>
        <a:p>
          <a:endParaRPr lang="en-US"/>
        </a:p>
      </dgm:t>
    </dgm:pt>
    <dgm:pt modelId="{E1221E23-AB5C-48E1-AA54-ADA552193BFC}" type="sibTrans" cxnId="{BDE534AA-2755-46D4-AF64-9EE2975D7AAD}">
      <dgm:prSet/>
      <dgm:spPr/>
      <dgm:t>
        <a:bodyPr/>
        <a:lstStyle/>
        <a:p>
          <a:endParaRPr lang="en-US"/>
        </a:p>
      </dgm:t>
    </dgm:pt>
    <dgm:pt modelId="{A5DD41F8-7323-4101-8877-98A7F454F8F0}" type="pres">
      <dgm:prSet presAssocID="{B6FF7590-35D8-4FF1-B281-6D61192730D8}" presName="cycle" presStyleCnt="0">
        <dgm:presLayoutVars>
          <dgm:dir/>
          <dgm:resizeHandles val="exact"/>
        </dgm:presLayoutVars>
      </dgm:prSet>
      <dgm:spPr/>
    </dgm:pt>
    <dgm:pt modelId="{4CB86F5D-91EE-468E-98A4-E32588FB99FC}" type="pres">
      <dgm:prSet presAssocID="{CB6E1C2B-BC1B-4C7A-9CCF-0498073EE517}" presName="node" presStyleLbl="revTx" presStyleIdx="0" presStyleCnt="1" custScaleX="129456">
        <dgm:presLayoutVars>
          <dgm:bulletEnabled val="1"/>
        </dgm:presLayoutVars>
      </dgm:prSet>
      <dgm:spPr/>
    </dgm:pt>
  </dgm:ptLst>
  <dgm:cxnLst>
    <dgm:cxn modelId="{5379761D-9892-4828-9CBA-B363FA419F81}" srcId="{CB6E1C2B-BC1B-4C7A-9CCF-0498073EE517}" destId="{4C9E64F7-7AE7-4FD4-8D02-72F511BB27C6}" srcOrd="0" destOrd="0" parTransId="{DD844167-E395-4A78-BAAD-88C3DBDAC7FD}" sibTransId="{DE065CA2-E3D5-4E42-AD82-782D610A0F35}"/>
    <dgm:cxn modelId="{E888BE26-BB8C-4D30-BF60-5ED833491CA0}" type="presOf" srcId="{0DCDB8BE-7294-4CE5-ADCD-24E0153E331A}" destId="{4CB86F5D-91EE-468E-98A4-E32588FB99FC}" srcOrd="0" destOrd="2" presId="urn:microsoft.com/office/officeart/2005/8/layout/cycle1"/>
    <dgm:cxn modelId="{AE1E6965-B012-40DF-9900-94F9EAA78041}" srcId="{CB6E1C2B-BC1B-4C7A-9CCF-0498073EE517}" destId="{0DCDB8BE-7294-4CE5-ADCD-24E0153E331A}" srcOrd="1" destOrd="0" parTransId="{C4B6210C-6FBE-41A6-9E85-52C0189EA9BF}" sibTransId="{E778232D-C319-4066-B853-26BA6C577D24}"/>
    <dgm:cxn modelId="{EF87B148-0D66-40C6-AFD1-A3801C3D4CC5}" type="presOf" srcId="{CB6E1C2B-BC1B-4C7A-9CCF-0498073EE517}" destId="{4CB86F5D-91EE-468E-98A4-E32588FB99FC}" srcOrd="0" destOrd="0" presId="urn:microsoft.com/office/officeart/2005/8/layout/cycle1"/>
    <dgm:cxn modelId="{C4CB7157-473C-4EBD-A8B5-334DA68A3ACE}" type="presOf" srcId="{4C9E64F7-7AE7-4FD4-8D02-72F511BB27C6}" destId="{4CB86F5D-91EE-468E-98A4-E32588FB99FC}" srcOrd="0" destOrd="1" presId="urn:microsoft.com/office/officeart/2005/8/layout/cycle1"/>
    <dgm:cxn modelId="{BDE534AA-2755-46D4-AF64-9EE2975D7AAD}" srcId="{CB6E1C2B-BC1B-4C7A-9CCF-0498073EE517}" destId="{FFC80C4B-BB46-491C-B8F0-5A2F6DFF600A}" srcOrd="2" destOrd="0" parTransId="{A8D17B2E-A231-4894-8841-FBA516C0F8CE}" sibTransId="{E1221E23-AB5C-48E1-AA54-ADA552193BFC}"/>
    <dgm:cxn modelId="{E4A997AD-2F6A-4F27-B4B4-AF6EC971C4E5}" type="presOf" srcId="{FFC80C4B-BB46-491C-B8F0-5A2F6DFF600A}" destId="{4CB86F5D-91EE-468E-98A4-E32588FB99FC}" srcOrd="0" destOrd="3" presId="urn:microsoft.com/office/officeart/2005/8/layout/cycle1"/>
    <dgm:cxn modelId="{1E4968B5-70F4-427E-8935-3D2E1921114C}" srcId="{B6FF7590-35D8-4FF1-B281-6D61192730D8}" destId="{CB6E1C2B-BC1B-4C7A-9CCF-0498073EE517}" srcOrd="0" destOrd="0" parTransId="{BDC029DA-B8A2-4928-BD08-BA7729B3130F}" sibTransId="{6942D3C1-3B67-4550-8622-796D664FBEE5}"/>
    <dgm:cxn modelId="{980089EA-09B1-46FA-A108-DF8C7918DA5B}" type="presOf" srcId="{B6FF7590-35D8-4FF1-B281-6D61192730D8}" destId="{A5DD41F8-7323-4101-8877-98A7F454F8F0}" srcOrd="0" destOrd="0" presId="urn:microsoft.com/office/officeart/2005/8/layout/cycle1"/>
    <dgm:cxn modelId="{BB5DC758-7806-49BD-A1EF-DE38FF0374D2}" type="presParOf" srcId="{A5DD41F8-7323-4101-8877-98A7F454F8F0}" destId="{4CB86F5D-91EE-468E-98A4-E32588FB99FC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0B212-29E6-4860-8315-9101B16213A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B7188E-9D8A-400E-8A9D-DFBD5875F7D0}">
      <dgm:prSet/>
      <dgm:spPr/>
      <dgm:t>
        <a:bodyPr/>
        <a:lstStyle/>
        <a:p>
          <a:r>
            <a:rPr lang="en-US" b="1" dirty="0"/>
            <a:t>A PLAN IN WHICH AN EMPLOYER/SPONSOR, MAKES A SPECIFIC PENSION CONTRIBUTION, ESTIMATE (6%-9%)</a:t>
          </a:r>
          <a:endParaRPr lang="en-US" dirty="0"/>
        </a:p>
      </dgm:t>
    </dgm:pt>
    <dgm:pt modelId="{652098E6-CA5A-4DFC-B0DC-33762ACF2453}" type="parTrans" cxnId="{BD990CB6-2FB7-46B7-8566-39F3F45FD1BB}">
      <dgm:prSet/>
      <dgm:spPr/>
      <dgm:t>
        <a:bodyPr/>
        <a:lstStyle/>
        <a:p>
          <a:endParaRPr lang="en-US"/>
        </a:p>
      </dgm:t>
    </dgm:pt>
    <dgm:pt modelId="{97E7D40F-04A9-4465-BC9B-DE0EBC743475}" type="sibTrans" cxnId="{BD990CB6-2FB7-46B7-8566-39F3F45FD1BB}">
      <dgm:prSet/>
      <dgm:spPr/>
      <dgm:t>
        <a:bodyPr/>
        <a:lstStyle/>
        <a:p>
          <a:endParaRPr lang="en-US"/>
        </a:p>
      </dgm:t>
    </dgm:pt>
    <dgm:pt modelId="{23584845-1F7A-44C6-B4A4-7FD0A2D69114}">
      <dgm:prSet/>
      <dgm:spPr/>
      <dgm:t>
        <a:bodyPr/>
        <a:lstStyle/>
        <a:p>
          <a:r>
            <a:rPr lang="en-US" b="1" dirty="0"/>
            <a:t>CONTRIBUTION USUALLY MATCHED BY THE EMPLOYEE </a:t>
          </a:r>
          <a:endParaRPr lang="en-US" dirty="0"/>
        </a:p>
      </dgm:t>
    </dgm:pt>
    <dgm:pt modelId="{1FE8E338-D4CE-41C2-93EE-0419F4E99599}" type="parTrans" cxnId="{967F7517-DBB7-469B-9813-3F74E65A5BD6}">
      <dgm:prSet/>
      <dgm:spPr/>
      <dgm:t>
        <a:bodyPr/>
        <a:lstStyle/>
        <a:p>
          <a:endParaRPr lang="en-US"/>
        </a:p>
      </dgm:t>
    </dgm:pt>
    <dgm:pt modelId="{C033A5D9-6869-478C-A3EA-35FBB2FA82B5}" type="sibTrans" cxnId="{967F7517-DBB7-469B-9813-3F74E65A5BD6}">
      <dgm:prSet/>
      <dgm:spPr/>
      <dgm:t>
        <a:bodyPr/>
        <a:lstStyle/>
        <a:p>
          <a:endParaRPr lang="en-US"/>
        </a:p>
      </dgm:t>
    </dgm:pt>
    <dgm:pt modelId="{BE870B01-9052-4F9E-BA37-CA4C61F81DF7}">
      <dgm:prSet/>
      <dgm:spPr/>
      <dgm:t>
        <a:bodyPr/>
        <a:lstStyle/>
        <a:p>
          <a:r>
            <a:rPr lang="en-US" b="1" dirty="0"/>
            <a:t>MUST MEET AGE REQUIREMENT:  EXAMPLE; RULE OF 80 FOR FULL PENSION, AGE PLUS YEARS OF SERVICE  </a:t>
          </a:r>
          <a:endParaRPr lang="en-US" dirty="0"/>
        </a:p>
      </dgm:t>
    </dgm:pt>
    <dgm:pt modelId="{C59C2A71-0747-44A7-824E-DE71F6179E20}" type="parTrans" cxnId="{41F56466-92BA-4DDA-AF74-B53D16509FB1}">
      <dgm:prSet/>
      <dgm:spPr/>
      <dgm:t>
        <a:bodyPr/>
        <a:lstStyle/>
        <a:p>
          <a:endParaRPr lang="en-US"/>
        </a:p>
      </dgm:t>
    </dgm:pt>
    <dgm:pt modelId="{453E4046-CFE9-4981-987D-463DD27DADB7}" type="sibTrans" cxnId="{41F56466-92BA-4DDA-AF74-B53D16509FB1}">
      <dgm:prSet/>
      <dgm:spPr/>
      <dgm:t>
        <a:bodyPr/>
        <a:lstStyle/>
        <a:p>
          <a:endParaRPr lang="en-US"/>
        </a:p>
      </dgm:t>
    </dgm:pt>
    <dgm:pt modelId="{6A9E80C7-54E7-4232-BF6B-6A02FAB02546}">
      <dgm:prSet/>
      <dgm:spPr/>
      <dgm:t>
        <a:bodyPr/>
        <a:lstStyle/>
        <a:p>
          <a:endParaRPr lang="en-US" dirty="0"/>
        </a:p>
      </dgm:t>
    </dgm:pt>
    <dgm:pt modelId="{F48DB841-D69E-45AF-B59B-13EB97C51618}" type="parTrans" cxnId="{9E8C7D65-DC31-4C95-BBF0-AB904E1E0C4D}">
      <dgm:prSet/>
      <dgm:spPr/>
      <dgm:t>
        <a:bodyPr/>
        <a:lstStyle/>
        <a:p>
          <a:endParaRPr lang="en-US"/>
        </a:p>
      </dgm:t>
    </dgm:pt>
    <dgm:pt modelId="{445261F0-11F3-4F9E-92A4-BE9CDD0C8D5A}" type="sibTrans" cxnId="{9E8C7D65-DC31-4C95-BBF0-AB904E1E0C4D}">
      <dgm:prSet/>
      <dgm:spPr/>
      <dgm:t>
        <a:bodyPr/>
        <a:lstStyle/>
        <a:p>
          <a:endParaRPr lang="en-US"/>
        </a:p>
      </dgm:t>
    </dgm:pt>
    <dgm:pt modelId="{EA80177F-4A2D-421F-BE45-3BF574D0D681}" type="pres">
      <dgm:prSet presAssocID="{8B10B212-29E6-4860-8315-9101B16213A9}" presName="linear" presStyleCnt="0">
        <dgm:presLayoutVars>
          <dgm:animLvl val="lvl"/>
          <dgm:resizeHandles val="exact"/>
        </dgm:presLayoutVars>
      </dgm:prSet>
      <dgm:spPr/>
    </dgm:pt>
    <dgm:pt modelId="{E68D800A-7F13-4408-BD65-C6CE0200A105}" type="pres">
      <dgm:prSet presAssocID="{30B7188E-9D8A-400E-8A9D-DFBD5875F7D0}" presName="parentText" presStyleLbl="node1" presStyleIdx="0" presStyleCnt="3" custScaleY="120264" custLinFactY="-26417" custLinFactNeighborX="-641" custLinFactNeighborY="-100000">
        <dgm:presLayoutVars>
          <dgm:chMax val="0"/>
          <dgm:bulletEnabled val="1"/>
        </dgm:presLayoutVars>
      </dgm:prSet>
      <dgm:spPr/>
    </dgm:pt>
    <dgm:pt modelId="{38AEFB60-389A-4204-BC3B-D3E46AE65E61}" type="pres">
      <dgm:prSet presAssocID="{97E7D40F-04A9-4465-BC9B-DE0EBC743475}" presName="spacer" presStyleCnt="0"/>
      <dgm:spPr/>
    </dgm:pt>
    <dgm:pt modelId="{079B8E9B-8FF2-4F53-AF24-55CEC0C4AABD}" type="pres">
      <dgm:prSet presAssocID="{23584845-1F7A-44C6-B4A4-7FD0A2D69114}" presName="parentText" presStyleLbl="node1" presStyleIdx="1" presStyleCnt="3" custScaleY="143258" custLinFactY="-28596" custLinFactNeighborX="-1139" custLinFactNeighborY="-100000">
        <dgm:presLayoutVars>
          <dgm:chMax val="0"/>
          <dgm:bulletEnabled val="1"/>
        </dgm:presLayoutVars>
      </dgm:prSet>
      <dgm:spPr/>
    </dgm:pt>
    <dgm:pt modelId="{6EC28E4A-91CF-473B-962D-E2C15573DF70}" type="pres">
      <dgm:prSet presAssocID="{C033A5D9-6869-478C-A3EA-35FBB2FA82B5}" presName="spacer" presStyleCnt="0"/>
      <dgm:spPr/>
    </dgm:pt>
    <dgm:pt modelId="{B43848B3-7AE4-48A4-A028-AD2C752836F2}" type="pres">
      <dgm:prSet presAssocID="{BE870B01-9052-4F9E-BA37-CA4C61F81DF7}" presName="parentText" presStyleLbl="node1" presStyleIdx="2" presStyleCnt="3" custScaleY="131815" custLinFactNeighborY="-67072">
        <dgm:presLayoutVars>
          <dgm:chMax val="0"/>
          <dgm:bulletEnabled val="1"/>
        </dgm:presLayoutVars>
      </dgm:prSet>
      <dgm:spPr/>
    </dgm:pt>
    <dgm:pt modelId="{0F551BA4-775A-4EF3-8A67-8BF4BA5D53A8}" type="pres">
      <dgm:prSet presAssocID="{BE870B01-9052-4F9E-BA37-CA4C61F81DF7}" presName="childText" presStyleLbl="revTx" presStyleIdx="0" presStyleCnt="1" custFlipVert="1" custScaleY="75610" custLinFactNeighborX="1139" custLinFactNeighborY="24703">
        <dgm:presLayoutVars>
          <dgm:bulletEnabled val="1"/>
        </dgm:presLayoutVars>
      </dgm:prSet>
      <dgm:spPr/>
    </dgm:pt>
  </dgm:ptLst>
  <dgm:cxnLst>
    <dgm:cxn modelId="{967F7517-DBB7-469B-9813-3F74E65A5BD6}" srcId="{8B10B212-29E6-4860-8315-9101B16213A9}" destId="{23584845-1F7A-44C6-B4A4-7FD0A2D69114}" srcOrd="1" destOrd="0" parTransId="{1FE8E338-D4CE-41C2-93EE-0419F4E99599}" sibTransId="{C033A5D9-6869-478C-A3EA-35FBB2FA82B5}"/>
    <dgm:cxn modelId="{9E8C7D65-DC31-4C95-BBF0-AB904E1E0C4D}" srcId="{BE870B01-9052-4F9E-BA37-CA4C61F81DF7}" destId="{6A9E80C7-54E7-4232-BF6B-6A02FAB02546}" srcOrd="0" destOrd="0" parTransId="{F48DB841-D69E-45AF-B59B-13EB97C51618}" sibTransId="{445261F0-11F3-4F9E-92A4-BE9CDD0C8D5A}"/>
    <dgm:cxn modelId="{41F56466-92BA-4DDA-AF74-B53D16509FB1}" srcId="{8B10B212-29E6-4860-8315-9101B16213A9}" destId="{BE870B01-9052-4F9E-BA37-CA4C61F81DF7}" srcOrd="2" destOrd="0" parTransId="{C59C2A71-0747-44A7-824E-DE71F6179E20}" sibTransId="{453E4046-CFE9-4981-987D-463DD27DADB7}"/>
    <dgm:cxn modelId="{8F47D17A-55E7-434F-8413-B46E02516D23}" type="presOf" srcId="{23584845-1F7A-44C6-B4A4-7FD0A2D69114}" destId="{079B8E9B-8FF2-4F53-AF24-55CEC0C4AABD}" srcOrd="0" destOrd="0" presId="urn:microsoft.com/office/officeart/2005/8/layout/vList2"/>
    <dgm:cxn modelId="{BD990CB6-2FB7-46B7-8566-39F3F45FD1BB}" srcId="{8B10B212-29E6-4860-8315-9101B16213A9}" destId="{30B7188E-9D8A-400E-8A9D-DFBD5875F7D0}" srcOrd="0" destOrd="0" parTransId="{652098E6-CA5A-4DFC-B0DC-33762ACF2453}" sibTransId="{97E7D40F-04A9-4465-BC9B-DE0EBC743475}"/>
    <dgm:cxn modelId="{768D6DC0-86BA-42EE-A882-5E0CE390671C}" type="presOf" srcId="{30B7188E-9D8A-400E-8A9D-DFBD5875F7D0}" destId="{E68D800A-7F13-4408-BD65-C6CE0200A105}" srcOrd="0" destOrd="0" presId="urn:microsoft.com/office/officeart/2005/8/layout/vList2"/>
    <dgm:cxn modelId="{E7B7BBC6-5B73-4D2C-9635-307BEEEF761A}" type="presOf" srcId="{8B10B212-29E6-4860-8315-9101B16213A9}" destId="{EA80177F-4A2D-421F-BE45-3BF574D0D681}" srcOrd="0" destOrd="0" presId="urn:microsoft.com/office/officeart/2005/8/layout/vList2"/>
    <dgm:cxn modelId="{D85D5DEA-36E7-4A17-B87A-568566EA07B2}" type="presOf" srcId="{6A9E80C7-54E7-4232-BF6B-6A02FAB02546}" destId="{0F551BA4-775A-4EF3-8A67-8BF4BA5D53A8}" srcOrd="0" destOrd="0" presId="urn:microsoft.com/office/officeart/2005/8/layout/vList2"/>
    <dgm:cxn modelId="{F75E70FF-0A6C-407B-9E67-1706F767FECF}" type="presOf" srcId="{BE870B01-9052-4F9E-BA37-CA4C61F81DF7}" destId="{B43848B3-7AE4-48A4-A028-AD2C752836F2}" srcOrd="0" destOrd="0" presId="urn:microsoft.com/office/officeart/2005/8/layout/vList2"/>
    <dgm:cxn modelId="{F04E2DAD-D79E-483F-9990-BF650A2CF656}" type="presParOf" srcId="{EA80177F-4A2D-421F-BE45-3BF574D0D681}" destId="{E68D800A-7F13-4408-BD65-C6CE0200A105}" srcOrd="0" destOrd="0" presId="urn:microsoft.com/office/officeart/2005/8/layout/vList2"/>
    <dgm:cxn modelId="{275F0370-4496-4FB4-9111-899707CB211B}" type="presParOf" srcId="{EA80177F-4A2D-421F-BE45-3BF574D0D681}" destId="{38AEFB60-389A-4204-BC3B-D3E46AE65E61}" srcOrd="1" destOrd="0" presId="urn:microsoft.com/office/officeart/2005/8/layout/vList2"/>
    <dgm:cxn modelId="{6B70481A-8C62-4DBF-BBF4-88F3395494FD}" type="presParOf" srcId="{EA80177F-4A2D-421F-BE45-3BF574D0D681}" destId="{079B8E9B-8FF2-4F53-AF24-55CEC0C4AABD}" srcOrd="2" destOrd="0" presId="urn:microsoft.com/office/officeart/2005/8/layout/vList2"/>
    <dgm:cxn modelId="{D5A0BBDA-D847-4917-9DF3-D48B2E5BB619}" type="presParOf" srcId="{EA80177F-4A2D-421F-BE45-3BF574D0D681}" destId="{6EC28E4A-91CF-473B-962D-E2C15573DF70}" srcOrd="3" destOrd="0" presId="urn:microsoft.com/office/officeart/2005/8/layout/vList2"/>
    <dgm:cxn modelId="{BF681535-8313-4424-BCC2-5CD11B35107F}" type="presParOf" srcId="{EA80177F-4A2D-421F-BE45-3BF574D0D681}" destId="{B43848B3-7AE4-48A4-A028-AD2C752836F2}" srcOrd="4" destOrd="0" presId="urn:microsoft.com/office/officeart/2005/8/layout/vList2"/>
    <dgm:cxn modelId="{5E92B7E2-446E-441E-B82F-4B0B1CA4285C}" type="presParOf" srcId="{EA80177F-4A2D-421F-BE45-3BF574D0D681}" destId="{0F551BA4-775A-4EF3-8A67-8BF4BA5D53A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C81033-7BA7-4AD8-9CEB-8C9154839AC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6EC92D-2EA0-46B0-88EC-9305652F7A37}">
      <dgm:prSet/>
      <dgm:spPr/>
      <dgm:t>
        <a:bodyPr/>
        <a:lstStyle/>
        <a:p>
          <a:r>
            <a:rPr lang="en-US" b="1" dirty="0"/>
            <a:t>PARTICIPANT HAS ZERO INPUT ON INVESTMENT MANAGEMENT</a:t>
          </a:r>
          <a:endParaRPr lang="en-US" dirty="0"/>
        </a:p>
      </dgm:t>
    </dgm:pt>
    <dgm:pt modelId="{92A2581D-898D-4605-8B84-0D8E3CB9C379}" type="parTrans" cxnId="{14D938FE-761C-4C93-9BF6-08C4613F36AD}">
      <dgm:prSet/>
      <dgm:spPr/>
      <dgm:t>
        <a:bodyPr/>
        <a:lstStyle/>
        <a:p>
          <a:endParaRPr lang="en-US"/>
        </a:p>
      </dgm:t>
    </dgm:pt>
    <dgm:pt modelId="{41F8D581-5DAB-4F55-9753-968F32338620}" type="sibTrans" cxnId="{14D938FE-761C-4C93-9BF6-08C4613F36AD}">
      <dgm:prSet/>
      <dgm:spPr/>
      <dgm:t>
        <a:bodyPr/>
        <a:lstStyle/>
        <a:p>
          <a:endParaRPr lang="en-US"/>
        </a:p>
      </dgm:t>
    </dgm:pt>
    <dgm:pt modelId="{2E6B4A5D-AD18-46C1-8B8C-E07C58B2D574}">
      <dgm:prSet/>
      <dgm:spPr/>
      <dgm:t>
        <a:bodyPr/>
        <a:lstStyle/>
        <a:p>
          <a:r>
            <a:rPr lang="en-US" b="1"/>
            <a:t>PENSION GUARANTEED FOR LIFE, BEFORE TAXES</a:t>
          </a:r>
          <a:endParaRPr lang="en-US"/>
        </a:p>
      </dgm:t>
    </dgm:pt>
    <dgm:pt modelId="{C693F8B7-442A-4A83-9D57-4D1833C42508}" type="parTrans" cxnId="{AB7EFFD3-D599-42E4-8703-7686EB7B23D0}">
      <dgm:prSet/>
      <dgm:spPr/>
      <dgm:t>
        <a:bodyPr/>
        <a:lstStyle/>
        <a:p>
          <a:endParaRPr lang="en-US"/>
        </a:p>
      </dgm:t>
    </dgm:pt>
    <dgm:pt modelId="{EB74FE03-38E4-443A-A356-8E3B6E0467FD}" type="sibTrans" cxnId="{AB7EFFD3-D599-42E4-8703-7686EB7B23D0}">
      <dgm:prSet/>
      <dgm:spPr/>
      <dgm:t>
        <a:bodyPr/>
        <a:lstStyle/>
        <a:p>
          <a:endParaRPr lang="en-US"/>
        </a:p>
      </dgm:t>
    </dgm:pt>
    <dgm:pt modelId="{A3E7966B-3756-486E-BB1F-75F99A155470}">
      <dgm:prSet/>
      <dgm:spPr/>
      <dgm:t>
        <a:bodyPr/>
        <a:lstStyle/>
        <a:p>
          <a:r>
            <a:rPr lang="en-US" b="1" dirty="0"/>
            <a:t>RETIREMENT IS BASED ON A FORMULA: EARNINGS, LENGTH OF SERVICE AND A MULTIPLYER  </a:t>
          </a:r>
          <a:endParaRPr lang="en-US" dirty="0"/>
        </a:p>
      </dgm:t>
    </dgm:pt>
    <dgm:pt modelId="{FCEFAAC1-B927-49E2-BE39-590DE832BE12}" type="parTrans" cxnId="{DA5CDA8C-0B28-4226-9C03-104F75473109}">
      <dgm:prSet/>
      <dgm:spPr/>
      <dgm:t>
        <a:bodyPr/>
        <a:lstStyle/>
        <a:p>
          <a:endParaRPr lang="en-US"/>
        </a:p>
      </dgm:t>
    </dgm:pt>
    <dgm:pt modelId="{73A6DEAD-1A64-477A-93FC-B060AE842AC8}" type="sibTrans" cxnId="{DA5CDA8C-0B28-4226-9C03-104F75473109}">
      <dgm:prSet/>
      <dgm:spPr/>
      <dgm:t>
        <a:bodyPr/>
        <a:lstStyle/>
        <a:p>
          <a:endParaRPr lang="en-US"/>
        </a:p>
      </dgm:t>
    </dgm:pt>
    <dgm:pt modelId="{7A31B4A8-C4B7-4C90-8B9A-1C799044772A}" type="pres">
      <dgm:prSet presAssocID="{76C81033-7BA7-4AD8-9CEB-8C9154839ACA}" presName="diagram" presStyleCnt="0">
        <dgm:presLayoutVars>
          <dgm:dir/>
          <dgm:resizeHandles val="exact"/>
        </dgm:presLayoutVars>
      </dgm:prSet>
      <dgm:spPr/>
    </dgm:pt>
    <dgm:pt modelId="{BA61D9DC-526F-4F30-BBE7-E32C1D63DE59}" type="pres">
      <dgm:prSet presAssocID="{936EC92D-2EA0-46B0-88EC-9305652F7A37}" presName="node" presStyleLbl="node1" presStyleIdx="0" presStyleCnt="3">
        <dgm:presLayoutVars>
          <dgm:bulletEnabled val="1"/>
        </dgm:presLayoutVars>
      </dgm:prSet>
      <dgm:spPr/>
    </dgm:pt>
    <dgm:pt modelId="{244296DC-04F3-4C96-AFE7-1D19F7A475FD}" type="pres">
      <dgm:prSet presAssocID="{41F8D581-5DAB-4F55-9753-968F32338620}" presName="sibTrans" presStyleCnt="0"/>
      <dgm:spPr/>
    </dgm:pt>
    <dgm:pt modelId="{FF888F56-6311-46FB-9150-10750A17F2B5}" type="pres">
      <dgm:prSet presAssocID="{2E6B4A5D-AD18-46C1-8B8C-E07C58B2D574}" presName="node" presStyleLbl="node1" presStyleIdx="1" presStyleCnt="3">
        <dgm:presLayoutVars>
          <dgm:bulletEnabled val="1"/>
        </dgm:presLayoutVars>
      </dgm:prSet>
      <dgm:spPr/>
    </dgm:pt>
    <dgm:pt modelId="{6B9D07D7-832D-4904-894A-3239B2F045EE}" type="pres">
      <dgm:prSet presAssocID="{EB74FE03-38E4-443A-A356-8E3B6E0467FD}" presName="sibTrans" presStyleCnt="0"/>
      <dgm:spPr/>
    </dgm:pt>
    <dgm:pt modelId="{8F708E5F-2F92-420C-B535-05D2A28837B2}" type="pres">
      <dgm:prSet presAssocID="{A3E7966B-3756-486E-BB1F-75F99A155470}" presName="node" presStyleLbl="node1" presStyleIdx="2" presStyleCnt="3">
        <dgm:presLayoutVars>
          <dgm:bulletEnabled val="1"/>
        </dgm:presLayoutVars>
      </dgm:prSet>
      <dgm:spPr/>
    </dgm:pt>
  </dgm:ptLst>
  <dgm:cxnLst>
    <dgm:cxn modelId="{BE53DC10-AC24-4E99-96BC-F800DC251CA5}" type="presOf" srcId="{936EC92D-2EA0-46B0-88EC-9305652F7A37}" destId="{BA61D9DC-526F-4F30-BBE7-E32C1D63DE59}" srcOrd="0" destOrd="0" presId="urn:microsoft.com/office/officeart/2005/8/layout/default"/>
    <dgm:cxn modelId="{29BA892C-EA70-4197-901E-A0F98632C16F}" type="presOf" srcId="{A3E7966B-3756-486E-BB1F-75F99A155470}" destId="{8F708E5F-2F92-420C-B535-05D2A28837B2}" srcOrd="0" destOrd="0" presId="urn:microsoft.com/office/officeart/2005/8/layout/default"/>
    <dgm:cxn modelId="{BAB7BD51-2337-4355-B52B-E461100AEB2B}" type="presOf" srcId="{2E6B4A5D-AD18-46C1-8B8C-E07C58B2D574}" destId="{FF888F56-6311-46FB-9150-10750A17F2B5}" srcOrd="0" destOrd="0" presId="urn:microsoft.com/office/officeart/2005/8/layout/default"/>
    <dgm:cxn modelId="{DA5CDA8C-0B28-4226-9C03-104F75473109}" srcId="{76C81033-7BA7-4AD8-9CEB-8C9154839ACA}" destId="{A3E7966B-3756-486E-BB1F-75F99A155470}" srcOrd="2" destOrd="0" parTransId="{FCEFAAC1-B927-49E2-BE39-590DE832BE12}" sibTransId="{73A6DEAD-1A64-477A-93FC-B060AE842AC8}"/>
    <dgm:cxn modelId="{AB7EFFD3-D599-42E4-8703-7686EB7B23D0}" srcId="{76C81033-7BA7-4AD8-9CEB-8C9154839ACA}" destId="{2E6B4A5D-AD18-46C1-8B8C-E07C58B2D574}" srcOrd="1" destOrd="0" parTransId="{C693F8B7-442A-4A83-9D57-4D1833C42508}" sibTransId="{EB74FE03-38E4-443A-A356-8E3B6E0467FD}"/>
    <dgm:cxn modelId="{5E39E6DA-1E4D-46E9-BE3C-A1DA6FF6E017}" type="presOf" srcId="{76C81033-7BA7-4AD8-9CEB-8C9154839ACA}" destId="{7A31B4A8-C4B7-4C90-8B9A-1C799044772A}" srcOrd="0" destOrd="0" presId="urn:microsoft.com/office/officeart/2005/8/layout/default"/>
    <dgm:cxn modelId="{14D938FE-761C-4C93-9BF6-08C4613F36AD}" srcId="{76C81033-7BA7-4AD8-9CEB-8C9154839ACA}" destId="{936EC92D-2EA0-46B0-88EC-9305652F7A37}" srcOrd="0" destOrd="0" parTransId="{92A2581D-898D-4605-8B84-0D8E3CB9C379}" sibTransId="{41F8D581-5DAB-4F55-9753-968F32338620}"/>
    <dgm:cxn modelId="{C444FD34-D813-48EA-9168-A3B461F7DABB}" type="presParOf" srcId="{7A31B4A8-C4B7-4C90-8B9A-1C799044772A}" destId="{BA61D9DC-526F-4F30-BBE7-E32C1D63DE59}" srcOrd="0" destOrd="0" presId="urn:microsoft.com/office/officeart/2005/8/layout/default"/>
    <dgm:cxn modelId="{C40FE9CE-B9F7-489E-9543-DC39112521B9}" type="presParOf" srcId="{7A31B4A8-C4B7-4C90-8B9A-1C799044772A}" destId="{244296DC-04F3-4C96-AFE7-1D19F7A475FD}" srcOrd="1" destOrd="0" presId="urn:microsoft.com/office/officeart/2005/8/layout/default"/>
    <dgm:cxn modelId="{B560A736-9D2D-4EFF-8281-FA3178528191}" type="presParOf" srcId="{7A31B4A8-C4B7-4C90-8B9A-1C799044772A}" destId="{FF888F56-6311-46FB-9150-10750A17F2B5}" srcOrd="2" destOrd="0" presId="urn:microsoft.com/office/officeart/2005/8/layout/default"/>
    <dgm:cxn modelId="{4BF209B9-C552-47EF-85D8-F6853EC96D4C}" type="presParOf" srcId="{7A31B4A8-C4B7-4C90-8B9A-1C799044772A}" destId="{6B9D07D7-832D-4904-894A-3239B2F045EE}" srcOrd="3" destOrd="0" presId="urn:microsoft.com/office/officeart/2005/8/layout/default"/>
    <dgm:cxn modelId="{24E7EB56-5E2E-44CD-8FB1-E348B6D33FC4}" type="presParOf" srcId="{7A31B4A8-C4B7-4C90-8B9A-1C799044772A}" destId="{8F708E5F-2F92-420C-B535-05D2A28837B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00A47C-B646-4CB9-88A2-3B07EC6723EF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FE30C3-F0CF-4631-9FAD-49E994ED0B28}">
      <dgm:prSet/>
      <dgm:spPr/>
      <dgm:t>
        <a:bodyPr/>
        <a:lstStyle/>
        <a:p>
          <a:r>
            <a:rPr lang="en-US" b="1"/>
            <a:t>LARGE CAP STOCKS (MARKET CAPITALIZATION) WORTH $10 BILLION PLUS</a:t>
          </a:r>
          <a:endParaRPr lang="en-US"/>
        </a:p>
      </dgm:t>
    </dgm:pt>
    <dgm:pt modelId="{694BCDF2-118A-4E49-B3A3-0C76BC3A8BBB}" type="parTrans" cxnId="{44773561-36A0-4D13-86E4-FBCC823E85E6}">
      <dgm:prSet/>
      <dgm:spPr/>
      <dgm:t>
        <a:bodyPr/>
        <a:lstStyle/>
        <a:p>
          <a:endParaRPr lang="en-US"/>
        </a:p>
      </dgm:t>
    </dgm:pt>
    <dgm:pt modelId="{A846F35C-B197-4058-84DA-009A18367B86}" type="sibTrans" cxnId="{44773561-36A0-4D13-86E4-FBCC823E85E6}">
      <dgm:prSet/>
      <dgm:spPr/>
      <dgm:t>
        <a:bodyPr/>
        <a:lstStyle/>
        <a:p>
          <a:endParaRPr lang="en-US"/>
        </a:p>
      </dgm:t>
    </dgm:pt>
    <dgm:pt modelId="{8353CE41-9740-4C9E-BBA6-9C04E7BDDDEA}">
      <dgm:prSet/>
      <dgm:spPr/>
      <dgm:t>
        <a:bodyPr/>
        <a:lstStyle/>
        <a:p>
          <a:r>
            <a:rPr lang="en-US" b="1" dirty="0"/>
            <a:t>MID CAP STOCKS </a:t>
          </a:r>
          <a:br>
            <a:rPr lang="en-US" b="1" dirty="0"/>
          </a:br>
          <a:r>
            <a:rPr lang="en-US" b="1" dirty="0"/>
            <a:t>$2-$10 BILLION</a:t>
          </a:r>
          <a:endParaRPr lang="en-US" dirty="0"/>
        </a:p>
      </dgm:t>
    </dgm:pt>
    <dgm:pt modelId="{000779E3-1D37-4986-B5C2-58B38E4DBF5D}" type="parTrans" cxnId="{3E27AFE2-55F1-4DDC-B4C5-B6E26C144BBE}">
      <dgm:prSet/>
      <dgm:spPr/>
      <dgm:t>
        <a:bodyPr/>
        <a:lstStyle/>
        <a:p>
          <a:endParaRPr lang="en-US"/>
        </a:p>
      </dgm:t>
    </dgm:pt>
    <dgm:pt modelId="{98085243-DA1C-4E8E-B0FD-15E5C45458F6}" type="sibTrans" cxnId="{3E27AFE2-55F1-4DDC-B4C5-B6E26C144BBE}">
      <dgm:prSet/>
      <dgm:spPr/>
      <dgm:t>
        <a:bodyPr/>
        <a:lstStyle/>
        <a:p>
          <a:endParaRPr lang="en-US"/>
        </a:p>
      </dgm:t>
    </dgm:pt>
    <dgm:pt modelId="{963A678E-515A-4394-9994-276C926095CA}">
      <dgm:prSet/>
      <dgm:spPr/>
      <dgm:t>
        <a:bodyPr/>
        <a:lstStyle/>
        <a:p>
          <a:r>
            <a:rPr lang="en-US" b="1"/>
            <a:t>SMID (MID CAP, SMALL CAP COMBO)</a:t>
          </a:r>
          <a:endParaRPr lang="en-US"/>
        </a:p>
      </dgm:t>
    </dgm:pt>
    <dgm:pt modelId="{67AA2FF4-571E-4C1A-BF5E-3DD6BBA24803}" type="parTrans" cxnId="{C301E0DC-86C1-4176-B8A7-D46E2E0A56ED}">
      <dgm:prSet/>
      <dgm:spPr/>
      <dgm:t>
        <a:bodyPr/>
        <a:lstStyle/>
        <a:p>
          <a:endParaRPr lang="en-US"/>
        </a:p>
      </dgm:t>
    </dgm:pt>
    <dgm:pt modelId="{6A5450B5-C52B-4971-90D9-FB9C7E109D46}" type="sibTrans" cxnId="{C301E0DC-86C1-4176-B8A7-D46E2E0A56ED}">
      <dgm:prSet/>
      <dgm:spPr/>
      <dgm:t>
        <a:bodyPr/>
        <a:lstStyle/>
        <a:p>
          <a:endParaRPr lang="en-US"/>
        </a:p>
      </dgm:t>
    </dgm:pt>
    <dgm:pt modelId="{7CF75A6D-032E-4B66-B698-26BD9C79E96B}">
      <dgm:prSet/>
      <dgm:spPr/>
      <dgm:t>
        <a:bodyPr/>
        <a:lstStyle/>
        <a:p>
          <a:r>
            <a:rPr lang="en-US" b="1" dirty="0"/>
            <a:t>SMALL CAP STOCKS $300 MILLION TO </a:t>
          </a:r>
          <a:br>
            <a:rPr lang="en-US" b="1" dirty="0"/>
          </a:br>
          <a:r>
            <a:rPr lang="en-US" b="1" dirty="0"/>
            <a:t>$2 BILLION</a:t>
          </a:r>
          <a:endParaRPr lang="en-US" dirty="0"/>
        </a:p>
      </dgm:t>
    </dgm:pt>
    <dgm:pt modelId="{B1954299-25BB-4652-86CD-2512B027B545}" type="parTrans" cxnId="{0C199283-49D7-412E-8FDE-96EDAFBF0871}">
      <dgm:prSet/>
      <dgm:spPr/>
      <dgm:t>
        <a:bodyPr/>
        <a:lstStyle/>
        <a:p>
          <a:endParaRPr lang="en-US"/>
        </a:p>
      </dgm:t>
    </dgm:pt>
    <dgm:pt modelId="{77833335-CE26-4F60-9519-FCE97CEF66E1}" type="sibTrans" cxnId="{0C199283-49D7-412E-8FDE-96EDAFBF0871}">
      <dgm:prSet/>
      <dgm:spPr/>
      <dgm:t>
        <a:bodyPr/>
        <a:lstStyle/>
        <a:p>
          <a:endParaRPr lang="en-US"/>
        </a:p>
      </dgm:t>
    </dgm:pt>
    <dgm:pt modelId="{16DABBF9-2464-4E9D-A5EB-C1ED33176081}" type="pres">
      <dgm:prSet presAssocID="{7800A47C-B646-4CB9-88A2-3B07EC6723EF}" presName="diagram" presStyleCnt="0">
        <dgm:presLayoutVars>
          <dgm:dir/>
          <dgm:resizeHandles val="exact"/>
        </dgm:presLayoutVars>
      </dgm:prSet>
      <dgm:spPr/>
    </dgm:pt>
    <dgm:pt modelId="{01DA0D8E-22BE-4B63-97E3-E1C03A9A117A}" type="pres">
      <dgm:prSet presAssocID="{6FFE30C3-F0CF-4631-9FAD-49E994ED0B28}" presName="node" presStyleLbl="node1" presStyleIdx="0" presStyleCnt="4">
        <dgm:presLayoutVars>
          <dgm:bulletEnabled val="1"/>
        </dgm:presLayoutVars>
      </dgm:prSet>
      <dgm:spPr/>
    </dgm:pt>
    <dgm:pt modelId="{21967C58-D00D-4807-A0CF-C569CBFA02E3}" type="pres">
      <dgm:prSet presAssocID="{A846F35C-B197-4058-84DA-009A18367B86}" presName="sibTrans" presStyleCnt="0"/>
      <dgm:spPr/>
    </dgm:pt>
    <dgm:pt modelId="{CAF87D58-E9B1-4645-B2D6-088155739BC1}" type="pres">
      <dgm:prSet presAssocID="{8353CE41-9740-4C9E-BBA6-9C04E7BDDDEA}" presName="node" presStyleLbl="node1" presStyleIdx="1" presStyleCnt="4">
        <dgm:presLayoutVars>
          <dgm:bulletEnabled val="1"/>
        </dgm:presLayoutVars>
      </dgm:prSet>
      <dgm:spPr/>
    </dgm:pt>
    <dgm:pt modelId="{DF58271B-3E3D-4C6C-B0AA-C4E22EA1F20A}" type="pres">
      <dgm:prSet presAssocID="{98085243-DA1C-4E8E-B0FD-15E5C45458F6}" presName="sibTrans" presStyleCnt="0"/>
      <dgm:spPr/>
    </dgm:pt>
    <dgm:pt modelId="{9FFA62B3-E1A1-4453-94CC-D7FE5B0B4411}" type="pres">
      <dgm:prSet presAssocID="{963A678E-515A-4394-9994-276C926095CA}" presName="node" presStyleLbl="node1" presStyleIdx="2" presStyleCnt="4">
        <dgm:presLayoutVars>
          <dgm:bulletEnabled val="1"/>
        </dgm:presLayoutVars>
      </dgm:prSet>
      <dgm:spPr/>
    </dgm:pt>
    <dgm:pt modelId="{C703AFC4-AA44-4624-B517-449F65DFAD0D}" type="pres">
      <dgm:prSet presAssocID="{6A5450B5-C52B-4971-90D9-FB9C7E109D46}" presName="sibTrans" presStyleCnt="0"/>
      <dgm:spPr/>
    </dgm:pt>
    <dgm:pt modelId="{FD5801FF-409E-4B42-BF57-CFC419595137}" type="pres">
      <dgm:prSet presAssocID="{7CF75A6D-032E-4B66-B698-26BD9C79E96B}" presName="node" presStyleLbl="node1" presStyleIdx="3" presStyleCnt="4">
        <dgm:presLayoutVars>
          <dgm:bulletEnabled val="1"/>
        </dgm:presLayoutVars>
      </dgm:prSet>
      <dgm:spPr/>
    </dgm:pt>
  </dgm:ptLst>
  <dgm:cxnLst>
    <dgm:cxn modelId="{392D1402-A1E4-4221-802C-1062C5C9AE8E}" type="presOf" srcId="{7CF75A6D-032E-4B66-B698-26BD9C79E96B}" destId="{FD5801FF-409E-4B42-BF57-CFC419595137}" srcOrd="0" destOrd="0" presId="urn:microsoft.com/office/officeart/2005/8/layout/default"/>
    <dgm:cxn modelId="{44773561-36A0-4D13-86E4-FBCC823E85E6}" srcId="{7800A47C-B646-4CB9-88A2-3B07EC6723EF}" destId="{6FFE30C3-F0CF-4631-9FAD-49E994ED0B28}" srcOrd="0" destOrd="0" parTransId="{694BCDF2-118A-4E49-B3A3-0C76BC3A8BBB}" sibTransId="{A846F35C-B197-4058-84DA-009A18367B86}"/>
    <dgm:cxn modelId="{A6315341-30B3-4789-A923-E5C732FB34E1}" type="presOf" srcId="{8353CE41-9740-4C9E-BBA6-9C04E7BDDDEA}" destId="{CAF87D58-E9B1-4645-B2D6-088155739BC1}" srcOrd="0" destOrd="0" presId="urn:microsoft.com/office/officeart/2005/8/layout/default"/>
    <dgm:cxn modelId="{0D3DC455-3062-41A7-B8C1-49F8688EF1D0}" type="presOf" srcId="{7800A47C-B646-4CB9-88A2-3B07EC6723EF}" destId="{16DABBF9-2464-4E9D-A5EB-C1ED33176081}" srcOrd="0" destOrd="0" presId="urn:microsoft.com/office/officeart/2005/8/layout/default"/>
    <dgm:cxn modelId="{6568527D-6FAA-4750-A75C-64DFA8F08C56}" type="presOf" srcId="{6FFE30C3-F0CF-4631-9FAD-49E994ED0B28}" destId="{01DA0D8E-22BE-4B63-97E3-E1C03A9A117A}" srcOrd="0" destOrd="0" presId="urn:microsoft.com/office/officeart/2005/8/layout/default"/>
    <dgm:cxn modelId="{0C199283-49D7-412E-8FDE-96EDAFBF0871}" srcId="{7800A47C-B646-4CB9-88A2-3B07EC6723EF}" destId="{7CF75A6D-032E-4B66-B698-26BD9C79E96B}" srcOrd="3" destOrd="0" parTransId="{B1954299-25BB-4652-86CD-2512B027B545}" sibTransId="{77833335-CE26-4F60-9519-FCE97CEF66E1}"/>
    <dgm:cxn modelId="{C301E0DC-86C1-4176-B8A7-D46E2E0A56ED}" srcId="{7800A47C-B646-4CB9-88A2-3B07EC6723EF}" destId="{963A678E-515A-4394-9994-276C926095CA}" srcOrd="2" destOrd="0" parTransId="{67AA2FF4-571E-4C1A-BF5E-3DD6BBA24803}" sibTransId="{6A5450B5-C52B-4971-90D9-FB9C7E109D46}"/>
    <dgm:cxn modelId="{3E27AFE2-55F1-4DDC-B4C5-B6E26C144BBE}" srcId="{7800A47C-B646-4CB9-88A2-3B07EC6723EF}" destId="{8353CE41-9740-4C9E-BBA6-9C04E7BDDDEA}" srcOrd="1" destOrd="0" parTransId="{000779E3-1D37-4986-B5C2-58B38E4DBF5D}" sibTransId="{98085243-DA1C-4E8E-B0FD-15E5C45458F6}"/>
    <dgm:cxn modelId="{12504DEC-69A8-47C0-AFDC-5F338EBAAAE2}" type="presOf" srcId="{963A678E-515A-4394-9994-276C926095CA}" destId="{9FFA62B3-E1A1-4453-94CC-D7FE5B0B4411}" srcOrd="0" destOrd="0" presId="urn:microsoft.com/office/officeart/2005/8/layout/default"/>
    <dgm:cxn modelId="{4B221618-D659-4174-94F2-F080D8AFD61D}" type="presParOf" srcId="{16DABBF9-2464-4E9D-A5EB-C1ED33176081}" destId="{01DA0D8E-22BE-4B63-97E3-E1C03A9A117A}" srcOrd="0" destOrd="0" presId="urn:microsoft.com/office/officeart/2005/8/layout/default"/>
    <dgm:cxn modelId="{8DB92209-9764-4D22-AA89-C5845D5F87A6}" type="presParOf" srcId="{16DABBF9-2464-4E9D-A5EB-C1ED33176081}" destId="{21967C58-D00D-4807-A0CF-C569CBFA02E3}" srcOrd="1" destOrd="0" presId="urn:microsoft.com/office/officeart/2005/8/layout/default"/>
    <dgm:cxn modelId="{A736DF8B-38F0-4677-AC79-FF8092100F98}" type="presParOf" srcId="{16DABBF9-2464-4E9D-A5EB-C1ED33176081}" destId="{CAF87D58-E9B1-4645-B2D6-088155739BC1}" srcOrd="2" destOrd="0" presId="urn:microsoft.com/office/officeart/2005/8/layout/default"/>
    <dgm:cxn modelId="{8E86BDF2-009E-4F70-8E86-923504636243}" type="presParOf" srcId="{16DABBF9-2464-4E9D-A5EB-C1ED33176081}" destId="{DF58271B-3E3D-4C6C-B0AA-C4E22EA1F20A}" srcOrd="3" destOrd="0" presId="urn:microsoft.com/office/officeart/2005/8/layout/default"/>
    <dgm:cxn modelId="{A6128C0B-8FAF-4E10-A3E2-F439275C30CC}" type="presParOf" srcId="{16DABBF9-2464-4E9D-A5EB-C1ED33176081}" destId="{9FFA62B3-E1A1-4453-94CC-D7FE5B0B4411}" srcOrd="4" destOrd="0" presId="urn:microsoft.com/office/officeart/2005/8/layout/default"/>
    <dgm:cxn modelId="{8A88F74A-E5ED-4997-8B44-B4AFDF383DBF}" type="presParOf" srcId="{16DABBF9-2464-4E9D-A5EB-C1ED33176081}" destId="{C703AFC4-AA44-4624-B517-449F65DFAD0D}" srcOrd="5" destOrd="0" presId="urn:microsoft.com/office/officeart/2005/8/layout/default"/>
    <dgm:cxn modelId="{D655D2A5-33F3-45B2-8370-0C759A6E9C9F}" type="presParOf" srcId="{16DABBF9-2464-4E9D-A5EB-C1ED33176081}" destId="{FD5801FF-409E-4B42-BF57-CFC41959513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86F5D-91EE-468E-98A4-E32588FB99FC}">
      <dsp:nvSpPr>
        <dsp:cNvPr id="0" name=""/>
        <dsp:cNvSpPr/>
      </dsp:nvSpPr>
      <dsp:spPr>
        <a:xfrm>
          <a:off x="9" y="1834"/>
          <a:ext cx="6377750" cy="492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/>
            <a:t>THREE TYPES OF RETIREMENT PLANS</a:t>
          </a:r>
          <a:endParaRPr lang="en-US" sz="4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b="1" kern="1200" dirty="0"/>
            <a:t>DEFINED BENEFIT PLANS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b="1" kern="1200" dirty="0"/>
            <a:t>DEFINED CONTRIBUTION PLANS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b="1" kern="1200" dirty="0"/>
            <a:t>IRAs INDIVIDUAL RETIREMENT ACCOUNTS</a:t>
          </a:r>
          <a:endParaRPr lang="en-US" sz="3500" kern="1200" dirty="0"/>
        </a:p>
      </dsp:txBody>
      <dsp:txXfrm>
        <a:off x="9" y="1834"/>
        <a:ext cx="6377750" cy="4926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D800A-7F13-4408-BD65-C6CE0200A105}">
      <dsp:nvSpPr>
        <dsp:cNvPr id="0" name=""/>
        <dsp:cNvSpPr/>
      </dsp:nvSpPr>
      <dsp:spPr>
        <a:xfrm>
          <a:off x="0" y="240077"/>
          <a:ext cx="6263640" cy="10046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 PLAN IN WHICH AN EMPLOYER/SPONSOR, MAKES A SPECIFIC PENSION CONTRIBUTION, ESTIMATE (6%-9%)</a:t>
          </a:r>
          <a:endParaRPr lang="en-US" sz="2100" kern="1200" dirty="0"/>
        </a:p>
      </dsp:txBody>
      <dsp:txXfrm>
        <a:off x="49044" y="289121"/>
        <a:ext cx="6165552" cy="906573"/>
      </dsp:txXfrm>
    </dsp:sp>
    <dsp:sp modelId="{079B8E9B-8FF2-4F53-AF24-55CEC0C4AABD}">
      <dsp:nvSpPr>
        <dsp:cNvPr id="0" name=""/>
        <dsp:cNvSpPr/>
      </dsp:nvSpPr>
      <dsp:spPr>
        <a:xfrm>
          <a:off x="0" y="1287015"/>
          <a:ext cx="6263640" cy="119674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CONTRIBUTION USUALLY MATCHED BY THE EMPLOYEE </a:t>
          </a:r>
          <a:endParaRPr lang="en-US" sz="2100" kern="1200" dirty="0"/>
        </a:p>
      </dsp:txBody>
      <dsp:txXfrm>
        <a:off x="58420" y="1345435"/>
        <a:ext cx="6146800" cy="1079908"/>
      </dsp:txXfrm>
    </dsp:sp>
    <dsp:sp modelId="{B43848B3-7AE4-48A4-A028-AD2C752836F2}">
      <dsp:nvSpPr>
        <dsp:cNvPr id="0" name=""/>
        <dsp:cNvSpPr/>
      </dsp:nvSpPr>
      <dsp:spPr>
        <a:xfrm>
          <a:off x="0" y="2610360"/>
          <a:ext cx="6263640" cy="110115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MUST MEET AGE REQUIREMENT:  EXAMPLE; RULE OF 80 FOR FULL PENSION, AGE PLUS YEARS OF SERVICE  </a:t>
          </a:r>
          <a:endParaRPr lang="en-US" sz="2100" kern="1200" dirty="0"/>
        </a:p>
      </dsp:txBody>
      <dsp:txXfrm>
        <a:off x="53754" y="2664114"/>
        <a:ext cx="6156132" cy="993648"/>
      </dsp:txXfrm>
    </dsp:sp>
    <dsp:sp modelId="{0F551BA4-775A-4EF3-8A67-8BF4BA5D53A8}">
      <dsp:nvSpPr>
        <dsp:cNvPr id="0" name=""/>
        <dsp:cNvSpPr/>
      </dsp:nvSpPr>
      <dsp:spPr>
        <a:xfrm flipV="1">
          <a:off x="0" y="4151129"/>
          <a:ext cx="6263640" cy="262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 rot="10800000">
        <a:off x="0" y="4151129"/>
        <a:ext cx="6263640" cy="262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1D9DC-526F-4F30-BBE7-E32C1D63DE59}">
      <dsp:nvSpPr>
        <dsp:cNvPr id="0" name=""/>
        <dsp:cNvSpPr/>
      </dsp:nvSpPr>
      <dsp:spPr>
        <a:xfrm>
          <a:off x="764" y="361524"/>
          <a:ext cx="2981957" cy="17891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PARTICIPANT HAS ZERO INPUT ON INVESTMENT MANAGEMENT</a:t>
          </a:r>
          <a:endParaRPr lang="en-US" sz="2300" kern="1200" dirty="0"/>
        </a:p>
      </dsp:txBody>
      <dsp:txXfrm>
        <a:off x="764" y="361524"/>
        <a:ext cx="2981957" cy="1789174"/>
      </dsp:txXfrm>
    </dsp:sp>
    <dsp:sp modelId="{FF888F56-6311-46FB-9150-10750A17F2B5}">
      <dsp:nvSpPr>
        <dsp:cNvPr id="0" name=""/>
        <dsp:cNvSpPr/>
      </dsp:nvSpPr>
      <dsp:spPr>
        <a:xfrm>
          <a:off x="3280917" y="361524"/>
          <a:ext cx="2981957" cy="178917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PENSION GUARANTEED FOR LIFE, BEFORE TAXES</a:t>
          </a:r>
          <a:endParaRPr lang="en-US" sz="2300" kern="1200"/>
        </a:p>
      </dsp:txBody>
      <dsp:txXfrm>
        <a:off x="3280917" y="361524"/>
        <a:ext cx="2981957" cy="1789174"/>
      </dsp:txXfrm>
    </dsp:sp>
    <dsp:sp modelId="{8F708E5F-2F92-420C-B535-05D2A28837B2}">
      <dsp:nvSpPr>
        <dsp:cNvPr id="0" name=""/>
        <dsp:cNvSpPr/>
      </dsp:nvSpPr>
      <dsp:spPr>
        <a:xfrm>
          <a:off x="1640841" y="2448894"/>
          <a:ext cx="2981957" cy="178917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RETIREMENT IS BASED ON A FORMULA: EARNINGS, LENGTH OF SERVICE AND A MULTIPLYER  </a:t>
          </a:r>
          <a:endParaRPr lang="en-US" sz="2300" kern="1200" dirty="0"/>
        </a:p>
      </dsp:txBody>
      <dsp:txXfrm>
        <a:off x="1640841" y="2448894"/>
        <a:ext cx="2981957" cy="1789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A0D8E-22BE-4B63-97E3-E1C03A9A117A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LARGE CAP STOCKS (MARKET CAPITALIZATION) WORTH $10 BILLION PLUS</a:t>
          </a:r>
          <a:endParaRPr lang="en-US" sz="2500" kern="1200"/>
        </a:p>
      </dsp:txBody>
      <dsp:txXfrm>
        <a:off x="1748064" y="2975"/>
        <a:ext cx="3342605" cy="2005563"/>
      </dsp:txXfrm>
    </dsp:sp>
    <dsp:sp modelId="{CAF87D58-E9B1-4645-B2D6-088155739BC1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MID CAP STOCKS </a:t>
          </a:r>
          <a:br>
            <a:rPr lang="en-US" sz="2500" b="1" kern="1200" dirty="0"/>
          </a:br>
          <a:r>
            <a:rPr lang="en-US" sz="2500" b="1" kern="1200" dirty="0"/>
            <a:t>$2-$10 BILLION</a:t>
          </a:r>
          <a:endParaRPr lang="en-US" sz="2500" kern="1200" dirty="0"/>
        </a:p>
      </dsp:txBody>
      <dsp:txXfrm>
        <a:off x="5424930" y="2975"/>
        <a:ext cx="3342605" cy="2005563"/>
      </dsp:txXfrm>
    </dsp:sp>
    <dsp:sp modelId="{9FFA62B3-E1A1-4453-94CC-D7FE5B0B4411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SMID (MID CAP, SMALL CAP COMBO)</a:t>
          </a:r>
          <a:endParaRPr lang="en-US" sz="2500" kern="1200"/>
        </a:p>
      </dsp:txBody>
      <dsp:txXfrm>
        <a:off x="1748064" y="2342799"/>
        <a:ext cx="3342605" cy="2005563"/>
      </dsp:txXfrm>
    </dsp:sp>
    <dsp:sp modelId="{FD5801FF-409E-4B42-BF57-CFC419595137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SMALL CAP STOCKS $300 MILLION TO </a:t>
          </a:r>
          <a:br>
            <a:rPr lang="en-US" sz="2500" b="1" kern="1200" dirty="0"/>
          </a:br>
          <a:r>
            <a:rPr lang="en-US" sz="2500" b="1" kern="1200" dirty="0"/>
            <a:t>$2 BILLION</a:t>
          </a:r>
          <a:endParaRPr lang="en-US" sz="2500" kern="1200" dirty="0"/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5F50B-AE20-47EF-8898-B09E86D84AD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5A7A-BE35-4A84-995E-AC916F70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0774-21D9-FF44-8B1D-919ABD012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1EC20-B783-1C43-AED2-666053C6C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132B7-08DC-8949-950F-84A77B26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EB214-0624-AA4A-A47A-E93D2BB9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0A54-DCAB-E248-B3CB-3B03AFD3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4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C01B-4E0D-3445-ACE5-75E156DC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6D91E-D937-2E48-902C-5EE7132EE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648BE-2D74-1A4F-B88B-55A38529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67D28-0EC9-3743-93D5-4298010B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9C5A-4ED8-D548-8014-C5AE192E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82B09-7715-2843-B1DE-54C208257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79D54-4FC3-6C42-837D-6731C365B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2C16C-86DE-B148-B799-129903F2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E08D3-435D-094F-9B44-BEBCE2D7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A2474-AE57-F149-8BFB-AA94322D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6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A5D9-C3EC-4130-8A14-6906DC16F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4075"/>
            <a:ext cx="9144000" cy="15258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AF385-E322-4BAB-AB17-AE92189E3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27525-493A-46A8-AB3A-C8097137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7F9F-E614-4958-9268-408D2CDBD4F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57437-4349-40E9-A3FD-2A0550E1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2045-A2E5-45A2-A57A-3DC3E065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8860-E45E-466C-BFCC-B27C8588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5EB4-16E9-4A98-9ABF-4F6DD1A5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18770"/>
            <a:ext cx="8427720" cy="74739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3AABA-F3CE-4624-8CA0-CDC7369E5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81F5E-30B6-4024-AD85-1FC127D7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7F9F-E614-4958-9268-408D2CDBD4F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E67C1-86E6-4402-B88C-2C26C06C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1CE99-BD7E-43B4-9A6A-F1F1B152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8860-E45E-466C-BFCC-B27C8588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1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1828-C603-4948-8FEE-9C0587ED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96440"/>
            <a:ext cx="10515600" cy="256603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FC26D-0303-4F34-B1CD-813A97F26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8D6E4-5FD9-43D1-A032-8E5141EB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7F9F-E614-4958-9268-408D2CDBD4F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C953-A93B-45E6-AC1F-693337F1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67CC7-B298-4680-9621-79AE8DF1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8860-E45E-466C-BFCC-B27C8588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7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4FB3-7E94-4FB4-981B-3F3D0112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65125"/>
            <a:ext cx="8336280" cy="701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26F59-A1C5-44C4-81C8-15C69BA6C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0719"/>
            <a:ext cx="5181600" cy="4226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101AA-4FA3-41D7-B446-2455FD7CA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50719"/>
            <a:ext cx="5181600" cy="42262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B38D7-A5EF-4828-85DF-8BCC829D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7F9F-E614-4958-9268-408D2CDBD4F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A6A2-12B3-4000-BFF5-7D923437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7BDAA-FE72-4B17-9919-ACD89360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8860-E45E-466C-BFCC-B27C8588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83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9DE9-F311-4932-A352-36FC3637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6864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11B41-AFB9-4345-9AB7-F7DD3295C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65959"/>
            <a:ext cx="5157787" cy="6864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AE1D2-B75F-41F2-AEDF-714E5FCE5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D405A-7BF9-4231-B965-A435FD3C6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65957"/>
            <a:ext cx="5183188" cy="6864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E5615-DA04-41D9-B00F-DE7C003C8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52393"/>
            <a:ext cx="5183188" cy="35372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8FF06-2C48-4E6D-8812-B479CF50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7F9F-E614-4958-9268-408D2CDBD4F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90E78-C561-464F-A37A-096F31E7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A486A-40F8-4E17-B666-BA1C4AA1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8860-E45E-466C-BFCC-B27C8588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7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E58C5-954A-4830-B846-79FE44DC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234DE-DE8D-41A6-8EC7-5F934FD1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7ACFA-400D-49CE-A0BC-F3AB3F0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90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C62D-51EE-4B21-BA12-19FBB4A6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79DDF-CEDF-4119-8B6A-D0ECAF2E7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4221B-A613-4035-B373-694570821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6D61-2BC7-4B7C-82B8-10DCABCB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78B62-D33D-4F6C-AE3D-45056787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D107E-4D81-4A36-A083-CCC18BAE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FFC0-9D7C-43E0-B50B-8993400A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8FEB8-04D7-48E2-8256-04149003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F5D98-2C20-4A32-A917-3B293C948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8BDD1-41BA-458E-8120-BEB4A5BE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7A719-252F-43DF-8827-4CD4F369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6A4E0-A111-4AAC-BD17-EF6336F3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8C3A-A0D4-E040-BFA0-440CD30B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F967-8BEA-2248-B122-AE4B447E8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372A-0C7A-8A4E-AA47-F23C589C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5F88-4A8C-8B43-93AB-DE0CCE50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D4401-9B6A-4547-87F1-63A46054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4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3F29-921E-4E7D-A678-9A9FB3318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230F6-1C49-4297-980C-178E04659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4F5B-1627-4807-8D05-69C523B0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2920-38AB-40A0-BAAF-FFDE2D97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892A-43F2-4338-A4D5-1EB8DD65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4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CF64-B93F-4B8D-8D34-D520A38D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19F2-719F-4273-8DA6-1700A8FB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18D11-FF59-4772-AEF0-438A4F0B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AAF4-9A2B-4C3C-B06F-0782331A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A854-7DDD-437B-AA6E-D94B0A21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56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89A6-D75A-4BE6-A26E-39278B9D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CA1E-E14B-4D7C-82C6-B160CEBC7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579C6-1132-4897-9A39-3B8EED82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25878-CE0B-4705-8110-C29DC215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047A8-CB13-4643-92EF-6A3D8EC4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49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F326-FD18-4062-9E88-CDAAE335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05587-8180-4767-BBEB-CF65B2EFC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A6A9B-5D8F-4838-BDCD-A6F796901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A253F-F759-4546-A475-C696E2D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AA01A-B2D3-4AA5-81DB-EE07926E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DEAC6-0C42-44B2-9F11-6ED74BC7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8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CE2F-8D22-4862-A612-0ABDE191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4D9A6-1071-4338-8E08-0F4D2DA0F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6286E-CB77-40AF-8BF5-901FDC81C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7AED3-F2B8-4B4C-8743-2B1F47864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795F6-9436-462C-82D1-F930C7C3B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37D08-D41C-4432-B1FE-EC84070B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8492-FF6D-470A-9580-8309BF07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0A3C2-976E-4555-8A05-EB378D9B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1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061F-85FC-467B-AF30-F8ACBE11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CB45C-E858-488C-9DF4-1E882728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B1026-FD65-4A9A-B672-BEEA47FC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3EEA3-C273-41D2-AE7A-11DC1F45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42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E58C5-954A-4830-B846-79FE44DC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234DE-DE8D-41A6-8EC7-5F934FD1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7ACFA-400D-49CE-A0BC-F3AB3F0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66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FFC0-9D7C-43E0-B50B-8993400A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8FEB8-04D7-48E2-8256-04149003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F5D98-2C20-4A32-A917-3B293C948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8BDD1-41BA-458E-8120-BEB4A5BE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7A719-252F-43DF-8827-4CD4F369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6A4E0-A111-4AAC-BD17-EF6336F3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21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C62D-51EE-4B21-BA12-19FBB4A6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79DDF-CEDF-4119-8B6A-D0ECAF2E7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4221B-A613-4035-B373-694570821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6D61-2BC7-4B7C-82B8-10DCABCB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78B62-D33D-4F6C-AE3D-45056787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D107E-4D81-4A36-A083-CCC18BAE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41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92AB-455E-4404-8402-8104C19A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D4768-808A-47EA-AEA6-62693EFB5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F833E-E383-4CEF-8060-42C3555D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4E7F5-FF48-4BAA-97FF-E2F92A6E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C0AE4-7673-4B06-96FE-65111E8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4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4592-1155-9E40-A13A-9BBE2278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9E0D1-8970-4744-8786-B295B90EC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7B343-885B-9149-B892-2EDE4C7A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947C2-FF82-C246-AA48-E79F82DA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32837-C342-D647-83F2-795DAD0B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66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57101-5EA6-4619-AB02-02FF2A2CC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944BB-127C-42AD-8B8B-C84E46896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FE182-5C00-40BA-ABC8-EBDD5C61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0716B-EC89-4664-9C2A-67CFACC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BF657-B44E-475B-861E-353A702E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FC3C-38AC-864B-AB95-DF7D2B76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E6F85-23F9-AB43-9416-AF2852FE9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21234-7C08-3449-83F4-78EF65BF3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91D4B-5C28-674B-8541-811A6C8A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34D07-E753-384B-A39C-47B1451B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43C4A-C2B2-7743-ACFF-8DF32C4F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7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FA0E-F523-2D4F-9737-B7BFB028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2D91C-4D52-1848-8EB6-5AA20BE13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6A03D-FC18-2341-A8EC-FE2E38E7B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A72ED-4D80-1943-B628-A6F758810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9F8F6-37B9-3C4E-AE68-3F9726E66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8815A-91B0-494D-A1BB-37B3BE8A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4BFB1-E94D-6441-8856-FE8B0673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2D44C-4E36-0E4E-A5F0-FF31179F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4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D488C9-C138-4607-817A-2836DD022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532" y="-9331"/>
            <a:ext cx="12280910" cy="6908012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2A591-3F1A-644C-A0AC-11DC6E68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" y="2930187"/>
            <a:ext cx="7056408" cy="1028976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5581B-1875-1649-9F5A-ACF9CCAB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79629-9ACA-7D42-B26D-9DC37DBC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5B88F-3084-3B48-AFB6-74A69606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4150A-07D9-8D43-A945-909AF9AB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E8784-6A12-F848-B1FF-1FCDE3D2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5829F-5FDD-9D4A-8589-7F30D311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CE5AD-3E65-4F63-963B-F7DDC4B1E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532" y="-9331"/>
            <a:ext cx="12280910" cy="69080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34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5A1E-7E36-7248-8C63-96138BB6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BB1C1-4159-F84F-8078-78BCF5256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83232-4E4E-8B49-9C57-E74EE80C1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4FFEF-E991-424D-A424-A65D416A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BE977-05CD-1040-A79B-1F2454E5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5DB33-3801-FE42-BFB8-CC155999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55E9-2EF6-A847-B546-5B60B67C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1E3E9-2E65-0342-A16C-B5F038CA6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07DE-0676-C649-9F64-26AEF0E2E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4B424-4D05-E94F-8C3E-85A4529F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A6998-3EB1-8143-840A-B91454FB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B01C8-C3A7-9547-83CF-66F0ABCD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BB93E-E158-8E4B-BA8B-E41C6EC8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44F9A-2734-2048-8D0A-353141CE1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0497C-8D3A-7D45-9C58-240F54414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69DE-F626-9F40-A6E6-0E305A2DC1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F12AD-7480-0644-B494-BFE92F763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771B8-28B9-F74D-BF32-E20998267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14E1-D0F0-9F4D-9681-1346D1D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4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D3737-FA78-4977-83D8-2AAC060C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C4BF-5F2C-4C94-B5D2-4D2BB1C6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4051"/>
            <a:ext cx="10515600" cy="411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3E5DD-F27A-46DC-9C48-5E7E5AEF1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7F9F-E614-4958-9268-408D2CDBD4F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C450A-CE81-476C-9034-AA01424C3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A6CA9-330E-438E-94B2-79C6E11B3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8860-E45E-466C-BFCC-B27C8588F0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90A11D-4834-4D10-8EA8-A85D21228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03" y="-8238"/>
            <a:ext cx="11605779" cy="19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0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3C5E2-DCA1-43B1-AFC6-41B01DBB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806EC-9FCD-4E2D-8D31-2F1904E3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4EDCE-C34C-40C3-85C3-2C092031E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3835-3020-4CDF-9BFD-75DE4C2D010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F65F-1BA4-48E4-87F7-B55B68872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FCDFD-0BFA-418B-8460-A8F992344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C269B-20F5-4ECB-8EE2-4A220971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LYONDENNIS48@aol.com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15ED89-BFA1-4AE4-A56A-39A9356A8AEB}"/>
              </a:ext>
            </a:extLst>
          </p:cNvPr>
          <p:cNvSpPr txBox="1"/>
          <p:nvPr/>
        </p:nvSpPr>
        <p:spPr>
          <a:xfrm>
            <a:off x="230660" y="2982099"/>
            <a:ext cx="6977448" cy="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 2022 VIRTURAL CONFERENCE</a:t>
            </a:r>
          </a:p>
          <a:p>
            <a:r>
              <a:rPr lang="en-US" sz="2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DENNIS LYON, CGCS</a:t>
            </a:r>
          </a:p>
        </p:txBody>
      </p:sp>
    </p:spTree>
    <p:extLst>
      <p:ext uri="{BB962C8B-B14F-4D97-AF65-F5344CB8AC3E}">
        <p14:creationId xmlns:p14="http://schemas.microsoft.com/office/powerpoint/2010/main" val="316311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447A-0643-42E5-8F50-E36510CD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LIFE’S THREE TRANSITION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215C0-07F2-4748-930A-34EEBEB2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LIFE: GROWTH AND EDUCATION PHASE</a:t>
            </a: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MID-LIFE ADULT: FAMILY, JOB AND CAREER PHASE</a:t>
            </a: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ADULT:  MATURE, AGING PHASE</a:t>
            </a:r>
          </a:p>
          <a:p>
            <a:pPr marL="0" indent="0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1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alendar">
            <a:extLst>
              <a:ext uri="{FF2B5EF4-FFF2-40B4-BE49-F238E27FC236}">
                <a16:creationId xmlns:a16="http://schemas.microsoft.com/office/drawing/2014/main" id="{EA2F648E-8C99-4A56-83A4-0B20BC22D9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80088" y="-87745"/>
            <a:ext cx="5477144" cy="6991927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001629-214C-4602-96EB-C546D986CE66}"/>
              </a:ext>
            </a:extLst>
          </p:cNvPr>
          <p:cNvSpPr txBox="1"/>
          <p:nvPr/>
        </p:nvSpPr>
        <p:spPr>
          <a:xfrm>
            <a:off x="5386192" y="1257858"/>
            <a:ext cx="5787959" cy="4715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20955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R="20955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“THAT DAY”</a:t>
            </a:r>
          </a:p>
          <a:p>
            <a:pPr marL="0" marR="20955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R="20955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WHETHER PLANNED, OR DUE TO A SUDDEN CHANGE IN EMPLOYMENT, “THAT DAY” IS PROBABLY IN YOUR FUTURE</a:t>
            </a:r>
            <a:endParaRPr lang="en-US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6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E87E-79E2-4E8B-82C3-680B8412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733" y="895922"/>
            <a:ext cx="672284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AMERICANS ARE NOT PLANNING FOR RETIREMENT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 descr="A picture containing person, outdoor, posing&#10;&#10;Description automatically generated">
            <a:extLst>
              <a:ext uri="{FF2B5EF4-FFF2-40B4-BE49-F238E27FC236}">
                <a16:creationId xmlns:a16="http://schemas.microsoft.com/office/drawing/2014/main" id="{56988924-F89C-4F10-829A-BCB4A505F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106211"/>
            <a:ext cx="4639713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C2AF-2FFC-4BD4-8950-AB2C2FB18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9890" y="2322576"/>
            <a:ext cx="7432090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marR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ACCORDING TO A NORTHWESTERN MUTUAL STUDY: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</a:endParaRPr>
          </a:p>
          <a:p>
            <a:pPr marL="34290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Only 16% of adults surveyed have saved $200,000 </a:t>
            </a: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or more for retirement</a:t>
            </a:r>
          </a:p>
          <a:p>
            <a:pPr marL="114300"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</a:endParaRPr>
          </a:p>
          <a:p>
            <a:pPr marL="34290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One in 5 Americans has less than $5,000</a:t>
            </a:r>
          </a:p>
          <a:p>
            <a:pPr marL="114300"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</a:endParaRPr>
          </a:p>
          <a:p>
            <a:pPr marL="342900" marR="0" lvl="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15% have saved nothing at all</a:t>
            </a:r>
            <a:endParaRPr lang="en-US" sz="24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497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664B7B-47A7-4923-B8D6-2794351E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GCSAA MEMBER SURVEY FROM 2016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5B669-3461-4BC2-BA76-0EBD33A65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58" y="2064051"/>
            <a:ext cx="10652342" cy="4112912"/>
          </a:xfrm>
        </p:spPr>
        <p:txBody>
          <a:bodyPr>
            <a:normAutofit/>
          </a:bodyPr>
          <a:lstStyle/>
          <a:p>
            <a:r>
              <a:rPr lang="en-US" b="1" dirty="0"/>
              <a:t>95% OF MEMBERS WHO RESPONDED ARE SAVING FOR RETIREMENT.</a:t>
            </a:r>
          </a:p>
          <a:p>
            <a:r>
              <a:rPr lang="en-US" b="1" dirty="0"/>
              <a:t>88% SAID FINANCIAL ISSUES ARE A COMMON CAUSE OF </a:t>
            </a:r>
            <a:br>
              <a:rPr lang="en-US" b="1" dirty="0"/>
            </a:br>
            <a:r>
              <a:rPr lang="en-US" b="1" dirty="0"/>
              <a:t>WORKLIFE STRESS.</a:t>
            </a:r>
          </a:p>
          <a:p>
            <a:r>
              <a:rPr lang="en-US" b="1" dirty="0"/>
              <a:t>52% STATED THEY INTEND TO CONTINUE WORKING BEYOND NORMAL RETIREMENT AGE.</a:t>
            </a:r>
          </a:p>
          <a:p>
            <a:r>
              <a:rPr lang="en-US" b="1" dirty="0"/>
              <a:t>80% OF RESPONDING MEMBERS ARE INTERESTED IN GCSAA OFFERING A MEMBER FINANCIAL PLANNING SERVICE.  </a:t>
            </a:r>
          </a:p>
          <a:p>
            <a:pPr lvl="1"/>
            <a:r>
              <a:rPr lang="en-US" b="1" dirty="0"/>
              <a:t>GCSAA IMPLEMENTED A RETIREMENT PLATFORM, ON ITS MEMBER WEBPAGE, SPRING OF 2021.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604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5BD5-06B0-4F34-98B6-E34B3799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4402" y="2132113"/>
            <a:ext cx="10515600" cy="457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RETIREMENT CAN BE LIKE BEING UNEMPLOYED FOR 20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1C5E-B99D-4876-A704-A94D6122F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5487"/>
            <a:ext cx="5745480" cy="465147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	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b="1" dirty="0"/>
              <a:t>ACCORDING TO AN ARTICLE IN USA TODAY, </a:t>
            </a:r>
            <a:r>
              <a:rPr lang="en-US" sz="2600" b="1" i="1" dirty="0"/>
              <a:t>“RETIREMENT IS LIKE 20 YEARS OF UNEMPLOYMENT.”</a:t>
            </a:r>
          </a:p>
          <a:p>
            <a:r>
              <a:rPr lang="en-US" sz="2600" b="1" dirty="0"/>
              <a:t>THE FINANCIAL IMPLICATIONS OF RETIREMENT ARE REAL. </a:t>
            </a:r>
          </a:p>
          <a:p>
            <a:r>
              <a:rPr lang="en-US" sz="2600" b="1" dirty="0"/>
              <a:t>ONE’S FUTURE LIFESTYLE IS DEPENDENT ON FINANCIAL DECISIONS, INVESTMENTS, AND ACTIONS TAKEN, WELL IN ADVANCE OF RETIREMENT.  40 for 20!</a:t>
            </a:r>
            <a:br>
              <a:rPr lang="en-US" sz="2600" b="1" dirty="0"/>
            </a:br>
            <a:endParaRPr lang="en-US" sz="2600" b="1" dirty="0"/>
          </a:p>
        </p:txBody>
      </p:sp>
      <p:pic>
        <p:nvPicPr>
          <p:cNvPr id="8" name="Content Placeholder 7" descr="A picture containing outdoor, water, grass, sky&#10;&#10;Description automatically generated">
            <a:extLst>
              <a:ext uri="{FF2B5EF4-FFF2-40B4-BE49-F238E27FC236}">
                <a16:creationId xmlns:a16="http://schemas.microsoft.com/office/drawing/2014/main" id="{646626BB-6B75-4296-B27E-5BE157C90C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867" y="1565631"/>
            <a:ext cx="2943825" cy="4513201"/>
          </a:xfrm>
        </p:spPr>
      </p:pic>
    </p:spTree>
    <p:extLst>
      <p:ext uri="{BB962C8B-B14F-4D97-AF65-F5344CB8AC3E}">
        <p14:creationId xmlns:p14="http://schemas.microsoft.com/office/powerpoint/2010/main" val="139527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4E2C-1F0B-4D02-8389-44E33EFD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41248" y="2710380"/>
            <a:ext cx="4887685" cy="457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dirty="0">
                <a:effectLst/>
              </a:rPr>
              <a:t>WHAT RETIREMENT REALLY IS:  </a:t>
            </a: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IT IS THE PHASE OF LIFE FOLLOWING OUR WORKING </a:t>
            </a:r>
            <a:r>
              <a:rPr lang="en-US" sz="2800" b="1" dirty="0"/>
              <a:t>WHAT</a:t>
            </a:r>
            <a:br>
              <a:rPr lang="en-US" sz="2800" dirty="0">
                <a:effectLst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C2D4E-C591-441C-BC1C-330470F94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019" y="1275701"/>
            <a:ext cx="5548845" cy="48283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AND AGING ARE  LIFE’S NEXT PHASE, AFTER ONE’S WORKING AND CAREER PHASE.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MOVING FROM ONE’S WORKING PHASE TO RETIREMENT, IS A PERSONAL AND FAMILY TRANSITION.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 descr="A person and person posing for a picture on a boat&#10;&#10;Description automatically generated with medium confidence">
            <a:extLst>
              <a:ext uri="{FF2B5EF4-FFF2-40B4-BE49-F238E27FC236}">
                <a16:creationId xmlns:a16="http://schemas.microsoft.com/office/drawing/2014/main" id="{AC8F9C03-99C4-4152-B080-FCD3AB964D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686698" y="1483617"/>
            <a:ext cx="5103206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4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2316F-6E57-4041-8E19-2EA6E70A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RETIREMENT CAN BE</a:t>
            </a:r>
          </a:p>
        </p:txBody>
      </p:sp>
      <p:pic>
        <p:nvPicPr>
          <p:cNvPr id="8" name="Content Placeholder 7" descr="A river with boats on it&#10;&#10;Description automatically generated with low confidence">
            <a:extLst>
              <a:ext uri="{FF2B5EF4-FFF2-40B4-BE49-F238E27FC236}">
                <a16:creationId xmlns:a16="http://schemas.microsoft.com/office/drawing/2014/main" id="{28587B1B-A219-4290-8D0D-D1F8B47B24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20900"/>
            <a:ext cx="5181600" cy="38862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3E58D-F650-4D25-A327-0C86F74FA9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marR="0"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</a:rPr>
              <a:t>Watching sunrise with a cup of coffee and knowing the rest of the day is yours.</a:t>
            </a:r>
            <a:endParaRPr lang="en-US" sz="2800" dirty="0">
              <a:effectLst/>
            </a:endParaRPr>
          </a:p>
          <a:p>
            <a:pPr marL="228600" marR="0"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</a:rPr>
              <a:t>A round of golf with friends or a pleasant walk,</a:t>
            </a:r>
            <a:endParaRPr lang="en-US" sz="2800" dirty="0">
              <a:effectLst/>
            </a:endParaRPr>
          </a:p>
          <a:p>
            <a:pPr marL="228600" marR="0"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</a:rPr>
              <a:t>Or perhaps spending time reading a good book,</a:t>
            </a:r>
            <a:endParaRPr lang="en-US" sz="2800" dirty="0">
              <a:effectLst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</a:rPr>
              <a:t>Or a part-time job working at a golf course up the street.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3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F4E5-024B-49B5-9E8C-DF33CE95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-200722"/>
            <a:ext cx="8336280" cy="171282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MEANS GETTING TO ENJOY DOING THINGS WHICH YOU HAVE NOT HAD TIME FOR, IN THE PAST</a:t>
            </a:r>
          </a:p>
        </p:txBody>
      </p:sp>
      <p:pic>
        <p:nvPicPr>
          <p:cNvPr id="6" name="Content Placeholder 5" descr="A picture containing aquarium, vessel, indoor, bathtub&#10;&#10;Description automatically generated">
            <a:extLst>
              <a:ext uri="{FF2B5EF4-FFF2-40B4-BE49-F238E27FC236}">
                <a16:creationId xmlns:a16="http://schemas.microsoft.com/office/drawing/2014/main" id="{BAA8DBF7-2C8E-49F2-8775-477F9C47C0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2412" y="2174271"/>
            <a:ext cx="4599796" cy="3842927"/>
          </a:xfrm>
        </p:spPr>
      </p:pic>
      <p:pic>
        <p:nvPicPr>
          <p:cNvPr id="8" name="Content Placeholder 7" descr="A picture containing plant, aquarium, vessel, fresh&#10;&#10;Description automatically generated">
            <a:extLst>
              <a:ext uri="{FF2B5EF4-FFF2-40B4-BE49-F238E27FC236}">
                <a16:creationId xmlns:a16="http://schemas.microsoft.com/office/drawing/2014/main" id="{02C922E8-0341-4886-9B4E-5222B10E47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64326" y="1895707"/>
            <a:ext cx="2857500" cy="4088564"/>
          </a:xfrm>
        </p:spPr>
      </p:pic>
    </p:spTree>
    <p:extLst>
      <p:ext uri="{BB962C8B-B14F-4D97-AF65-F5344CB8AC3E}">
        <p14:creationId xmlns:p14="http://schemas.microsoft.com/office/powerpoint/2010/main" val="27832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C049-D3CE-4E64-8AE8-A08FE940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1918009"/>
            <a:ext cx="6172200" cy="70475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TAKING THE STEPS IN PLANNING FOR RETIREMENT</a:t>
            </a:r>
            <a:br>
              <a:rPr lang="en-US" sz="4100" dirty="0">
                <a:effectLst/>
              </a:rPr>
            </a:br>
            <a:endParaRPr lang="en-US" sz="4100" dirty="0"/>
          </a:p>
        </p:txBody>
      </p:sp>
      <p:pic>
        <p:nvPicPr>
          <p:cNvPr id="6" name="Content Placeholder 5" descr="A picture containing plant, flower, grass&#10;&#10;Description automatically generated">
            <a:extLst>
              <a:ext uri="{FF2B5EF4-FFF2-40B4-BE49-F238E27FC236}">
                <a16:creationId xmlns:a16="http://schemas.microsoft.com/office/drawing/2014/main" id="{2FEFA495-78EB-4749-859A-A1FE3F69E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396AF-7709-443C-9881-64312402C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pPr marL="287338" marR="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INVESTING IS A COMPLEX TOPIC</a:t>
            </a:r>
          </a:p>
          <a:p>
            <a:pPr marL="28575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 SUBJECT ADDRESSED IN “TURF SCHOOL”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THE TOUGH DECISIONS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COST OF LIVING IS ALWAYS 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PROBLEM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 A FINANCIAL CONSUTANT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0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53CF-320B-4307-8116-81F3EAC3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379" y="1632538"/>
            <a:ext cx="6317761" cy="5613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THREE-LEGGED STOOL OF RETIREMENT</a:t>
            </a:r>
            <a:endParaRPr lang="en-US" sz="4400" dirty="0"/>
          </a:p>
        </p:txBody>
      </p:sp>
      <p:pic>
        <p:nvPicPr>
          <p:cNvPr id="6" name="Picture Placeholder 5" descr="A picture containing rock, outdoor, stone&#10;&#10;Description automatically generated">
            <a:extLst>
              <a:ext uri="{FF2B5EF4-FFF2-40B4-BE49-F238E27FC236}">
                <a16:creationId xmlns:a16="http://schemas.microsoft.com/office/drawing/2014/main" id="{F856DE0C-7527-471D-B319-5E48ABE7A1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09134" y="1109134"/>
            <a:ext cx="6858000" cy="463973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A6785-1A9B-42EF-88A3-90FAF9724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2722" y="2930540"/>
            <a:ext cx="6469418" cy="325080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RETIREMENT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SECURITY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SAVINGS AND PERHAPS PART-TIME EMPLOYMENT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169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B40F-F53D-4A0A-BD57-A6F037B8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PLANNING FOR RETIREMENT IS PLANNING FOR YOUR FUTURE</a:t>
            </a:r>
          </a:p>
        </p:txBody>
      </p:sp>
    </p:spTree>
    <p:extLst>
      <p:ext uri="{BB962C8B-B14F-4D97-AF65-F5344CB8AC3E}">
        <p14:creationId xmlns:p14="http://schemas.microsoft.com/office/powerpoint/2010/main" val="337927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7A8FF7-9666-4356-A84B-183FDAE8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672F2D-ADC0-4DD4-AE40-C7D5393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>
                <a:solidFill>
                  <a:schemeClr val="bg1"/>
                </a:solidFill>
                <a:effectLst/>
              </a:rPr>
              <a:t>PENSION PLANNING 101</a:t>
            </a:r>
            <a:br>
              <a:rPr lang="en-US" sz="5400">
                <a:solidFill>
                  <a:schemeClr val="bg1"/>
                </a:solidFill>
                <a:effectLst/>
              </a:rPr>
            </a:br>
            <a:endParaRPr lang="en-US" sz="540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834B400-9324-4824-874F-9A9DC0451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668764"/>
              </p:ext>
            </p:extLst>
          </p:nvPr>
        </p:nvGraphicFramePr>
        <p:xfrm>
          <a:off x="4976031" y="963877"/>
          <a:ext cx="6377769" cy="493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15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CC7BA4D-BD1D-475E-917D-B89FC5A8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 dirty="0">
                <a:effectLst/>
                <a:latin typeface="+mj-lt"/>
                <a:ea typeface="+mj-ea"/>
                <a:cs typeface="+mj-cs"/>
              </a:rPr>
              <a:t>DEFINED BENEFIT PENSION PLAN:  </a:t>
            </a:r>
            <a:br>
              <a:rPr lang="en-US" sz="6000" kern="1200" dirty="0">
                <a:effectLst/>
                <a:latin typeface="+mj-lt"/>
                <a:ea typeface="+mj-ea"/>
                <a:cs typeface="+mj-cs"/>
              </a:rPr>
            </a:br>
            <a:endParaRPr lang="en-US" sz="60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55677647-C374-4D20-A8AC-EA6C438CC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677718"/>
              </p:ext>
            </p:extLst>
          </p:nvPr>
        </p:nvGraphicFramePr>
        <p:xfrm>
          <a:off x="5508533" y="1431816"/>
          <a:ext cx="6263640" cy="472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3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CC7BA4D-BD1D-475E-917D-B89FC5A8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>
                <a:effectLst/>
                <a:latin typeface="+mj-lt"/>
                <a:ea typeface="+mj-ea"/>
                <a:cs typeface="+mj-cs"/>
              </a:rPr>
              <a:t>DEFINED BENEFIT PENSION PLAN:  </a:t>
            </a:r>
            <a:br>
              <a:rPr lang="en-US" sz="6000" kern="1200">
                <a:effectLst/>
                <a:latin typeface="+mj-lt"/>
                <a:ea typeface="+mj-ea"/>
                <a:cs typeface="+mj-cs"/>
              </a:rPr>
            </a:br>
            <a:endParaRPr lang="en-US" sz="6000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DFA14313-9865-452B-9385-4966E1F94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332866"/>
              </p:ext>
            </p:extLst>
          </p:nvPr>
        </p:nvGraphicFramePr>
        <p:xfrm>
          <a:off x="5468389" y="1525486"/>
          <a:ext cx="6263640" cy="4599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390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7A06-2879-45C0-974D-59CA9305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10" y="1146343"/>
            <a:ext cx="4328794" cy="1422898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DEFINED CONTRIBUTION RETIREMENT PLAN: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Placeholder 5" descr="A rainbow over a green field&#10;&#10;Description automatically generated with medium confidence">
            <a:extLst>
              <a:ext uri="{FF2B5EF4-FFF2-40B4-BE49-F238E27FC236}">
                <a16:creationId xmlns:a16="http://schemas.microsoft.com/office/drawing/2014/main" id="{54A35B1F-95FF-4DCF-BBA9-ECFBECEAEA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0604" y="1217711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15E19-6328-411A-A240-216EF3A9E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023" y="2359599"/>
            <a:ext cx="5149581" cy="3858321"/>
          </a:xfrm>
        </p:spPr>
        <p:txBody>
          <a:bodyPr>
            <a:normAutofit/>
          </a:bodyPr>
          <a:lstStyle/>
          <a:p>
            <a:pPr marL="225425" marR="20955" lvl="0" indent="-2254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PLAN IN WHICH EMPLOYEES CONTRIBUTE AN AMOUNT OF MONEY, USUALLY A PERCENT OF SALARY, TO </a:t>
            </a:r>
            <a:b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EMPLOYER SPONSORED RETIREMENT PLAN.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20955" indent="-2254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20955" lvl="0" indent="-2254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EMPLOYERS MAY OR MAY NOT CONTRIBUTE.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0" indent="-2254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20955" lvl="0" indent="-2254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 DECISIONS, INCLUDING RISK, USUALLY MADE BY PARTICIPANT.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84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4FC3-AB4D-47F3-B844-C3C912DB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218" y="1425126"/>
            <a:ext cx="3932237" cy="13306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DEFINED CONTRIBUTION PLANS: 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Content Placeholder 5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C5A513EA-C455-4D90-8CD1-555CE3CDC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578DA-0627-4044-AD31-2C348BC21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625" y="2551329"/>
            <a:ext cx="4709785" cy="3379934"/>
          </a:xfrm>
        </p:spPr>
        <p:txBody>
          <a:bodyPr>
            <a:normAutofit lnSpcReduction="10000"/>
          </a:bodyPr>
          <a:lstStyle/>
          <a:p>
            <a:pPr marL="342900" marR="20955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401(k) for profit companies</a:t>
            </a:r>
            <a:endParaRPr lang="en-US" sz="2400" b="1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0955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403(b) or (457b) which are for employees from nonprofit companies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20955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GCSAA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employees a 401c(6) which is a “membership-based plan” with a 4% match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45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A2A13-5D32-4963-9311-19474440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295" y="921548"/>
            <a:ext cx="3831559" cy="1935851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DEFINED CONTRIBUTION RETIREMENT PLAN</a:t>
            </a:r>
            <a:b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 descr="A picture containing outdoor, tree, building, house&#10;&#10;Description automatically generated">
            <a:extLst>
              <a:ext uri="{FF2B5EF4-FFF2-40B4-BE49-F238E27FC236}">
                <a16:creationId xmlns:a16="http://schemas.microsoft.com/office/drawing/2014/main" id="{9BC1AD5A-F300-409A-94D8-0D631E89B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684" y="1520027"/>
            <a:ext cx="6172200" cy="4629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1D40B-0374-469A-8BEE-7394822DD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112" y="2683378"/>
            <a:ext cx="4817450" cy="3465799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IS FINITE (CAN RUN OUT OF FUNDS.) </a:t>
            </a: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ANNUAL CONTRIBUTION IN 2021 $19,500, PLUS $6,500 CATCH UP, IF OVER AGE 50.</a:t>
            </a: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MANDATORY WITHDRAWL STARTING AT AGE 72 ABOUT 4% MINIMUM EACH YEAR.</a:t>
            </a: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89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49B855-25A2-4D49-95E7-62677F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INDIVIDUAL RETIREMENT ACCOUNTS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33F54-A831-4B12-A0DB-17A11D35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IRA - A TAX-ADVANTAGE INVESTMENT TOOL THAT INDIVIDUALS USE TO EARMARK FUNDS FOR RETIREMENT SAVINGS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olf course with a pond&#10;&#10;Description automatically generated with low confidence">
            <a:extLst>
              <a:ext uri="{FF2B5EF4-FFF2-40B4-BE49-F238E27FC236}">
                <a16:creationId xmlns:a16="http://schemas.microsoft.com/office/drawing/2014/main" id="{73203814-5735-4250-A4A9-D058784AF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22" y="1843736"/>
            <a:ext cx="6553545" cy="31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3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49B855-25A2-4D49-95E7-62677F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495115"/>
            <a:ext cx="3657600" cy="20116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INDIVIDUAL RETIREMENT ACCOUNTS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33F54-A831-4B12-A0DB-17A11D35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487" y="2850252"/>
            <a:ext cx="3742350" cy="306435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IRAs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PRE-TAX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EMPOYEE SELF FUNDED)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solidFill>
                <a:prstClr val="white"/>
              </a:solidFill>
              <a:latin typeface="Calibri" panose="020F0502020204030204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Roth IRAs </a:t>
            </a:r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POST-TAX RETIREMENT INVESTMENT)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Simple IRAs (</a:t>
            </a:r>
            <a:r>
              <a:rPr lang="en-US" sz="20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SAVINGS INCENTIVE MATCH PLAN FOR EMPLOYEES, MATCH EMPLOYER CONTRIBUTION UP TO 3%)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olf course with a pond&#10;&#10;Description automatically generated with low confidence">
            <a:extLst>
              <a:ext uri="{FF2B5EF4-FFF2-40B4-BE49-F238E27FC236}">
                <a16:creationId xmlns:a16="http://schemas.microsoft.com/office/drawing/2014/main" id="{73203814-5735-4250-A4A9-D058784AF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22" y="1843736"/>
            <a:ext cx="6553545" cy="31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18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033C5-41A9-431A-9AE8-7C486FA6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RETIREMENT CALCULATION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DE4D89-9E00-4088-B4D9-FF8B10DAC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423" y="3355130"/>
            <a:ext cx="3541426" cy="301890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sz="3000" b="1" dirty="0"/>
              <a:t>401(k)</a:t>
            </a:r>
            <a:endParaRPr lang="en-US" sz="2800" b="1" dirty="0"/>
          </a:p>
          <a:p>
            <a:r>
              <a:rPr lang="en-US" sz="2800" b="1" dirty="0"/>
              <a:t>DRAFT CALCULATION</a:t>
            </a:r>
          </a:p>
          <a:p>
            <a:endParaRPr lang="en-US" sz="2800" b="1" dirty="0"/>
          </a:p>
          <a:p>
            <a:r>
              <a:rPr lang="en-US" sz="2800" b="1" dirty="0"/>
              <a:t>GOAL IS TO RETIRE WITH $2,000 	PER MONTH FROM RETIREMENT SAVINGS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A713D94-7AA8-4E59-BF63-117DAED7A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102" y="1056731"/>
            <a:ext cx="6903723" cy="46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42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6623-FD01-4E45-BDAB-B5CB1318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INVESTING IN YOUR FUTURE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7E0B8-EC1C-4C5D-B390-8C8B8881F407}"/>
              </a:ext>
            </a:extLst>
          </p:cNvPr>
          <p:cNvSpPr txBox="1"/>
          <p:nvPr/>
        </p:nvSpPr>
        <p:spPr>
          <a:xfrm>
            <a:off x="495301" y="1690688"/>
            <a:ext cx="11041169" cy="4970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105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>
                <a:solidFill>
                  <a:srgbClr val="000000"/>
                </a:solidFill>
              </a:uFill>
              <a:latin typeface="Tahom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Age: 30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Anticipated Retirement Age: 70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Assume 7% Annual Return on Investments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 “Vanguard” 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Actuarial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Calculation – Required Payroll Contribution is $540/month or $6,500/year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Age: increased from 30 to 45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Retirement age 70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Assume 7% annual return on investment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Payroll Contribution increases to $1,167/month or $14,000/year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20955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DA44D2-D3AD-419C-B6FE-BC098D3B53FE}"/>
              </a:ext>
            </a:extLst>
          </p:cNvPr>
          <p:cNvSpPr txBox="1">
            <a:spLocks/>
          </p:cNvSpPr>
          <p:nvPr/>
        </p:nvSpPr>
        <p:spPr>
          <a:xfrm>
            <a:off x="927100" y="1181100"/>
            <a:ext cx="10515600" cy="747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Helvetica Neue" panose="02000503000000020004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GOAL IS </a:t>
            </a:r>
            <a:r>
              <a:rPr lang="en-US" sz="36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$2,000 PER MONTH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5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163F-43A1-47B9-9288-5D124547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CE0EA-9331-45DA-974B-CBFD9B3EA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GRADUATED COLORADO STATE UNIVERSITY IN HORTICULTURE, 1970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MASTERS DEGREE IN MANAGEMENT FROM UNIVERSITY OF NORTHERN COLORADO, 1976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CERTIFIED SUPERINTENDENT SINCE 1979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GCSAA PRESIDENT IN 1989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 INCLUDED 37 YEARS AS MANAGER OF GOLF FOR THE CITY OF AURORA COLORADO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A TRUSTEE ON TWO DEFINED BENEFIT PENSION PLANS FOR 15 YEARS</a:t>
            </a:r>
          </a:p>
        </p:txBody>
      </p:sp>
    </p:spTree>
    <p:extLst>
      <p:ext uri="{BB962C8B-B14F-4D97-AF65-F5344CB8AC3E}">
        <p14:creationId xmlns:p14="http://schemas.microsoft.com/office/powerpoint/2010/main" val="3505130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9C63-2B05-4AEB-8C6A-3DDCFB18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094" y="446882"/>
            <a:ext cx="6380505" cy="507999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TIME VALUE OF MONEY</a:t>
            </a:r>
          </a:p>
        </p:txBody>
      </p:sp>
      <p:pic>
        <p:nvPicPr>
          <p:cNvPr id="7" name="Picture Placeholder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5A08943C-3C91-453B-B73B-2AEB76060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7760" y="1540414"/>
            <a:ext cx="6163056" cy="4870704"/>
          </a:xfr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E9169A4-9873-4B22-B650-CF4E95ABEAAB}"/>
              </a:ext>
            </a:extLst>
          </p:cNvPr>
          <p:cNvSpPr txBox="1">
            <a:spLocks/>
          </p:cNvSpPr>
          <p:nvPr/>
        </p:nvSpPr>
        <p:spPr>
          <a:xfrm>
            <a:off x="114300" y="1733519"/>
            <a:ext cx="5073460" cy="41115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IS YOUR FRIEND IN RETIREMENT FINANCIAL  PLANNING.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WITH AN </a:t>
            </a: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“INVESTMENT PLAN.” 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AMOUNT INVESTED CAN INCREASE OVER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EARLIER YOU BEGIN, THE MORE YOUR INVESTMENT, AND ITS INTEREST, WILL WORK 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AMOUNT INITIALLY SAVED CAN DOUBLE OR TRIPLE IN VALUE, OVER TIME.</a:t>
            </a:r>
          </a:p>
        </p:txBody>
      </p:sp>
    </p:spTree>
    <p:extLst>
      <p:ext uri="{BB962C8B-B14F-4D97-AF65-F5344CB8AC3E}">
        <p14:creationId xmlns:p14="http://schemas.microsoft.com/office/powerpoint/2010/main" val="3059294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9C63-2B05-4AEB-8C6A-3DDCFB18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094" y="446882"/>
            <a:ext cx="6380505" cy="507999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HAVE WE COVERED?</a:t>
            </a:r>
          </a:p>
        </p:txBody>
      </p:sp>
      <p:pic>
        <p:nvPicPr>
          <p:cNvPr id="6" name="Content Placeholder 5" descr="A picture containing tree, car, outdoor, red&#10;&#10;Description automatically generated">
            <a:extLst>
              <a:ext uri="{FF2B5EF4-FFF2-40B4-BE49-F238E27FC236}">
                <a16:creationId xmlns:a16="http://schemas.microsoft.com/office/drawing/2014/main" id="{56DB214E-56AE-4E68-8FC1-6EDFB711C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7" y="1427162"/>
            <a:ext cx="6172200" cy="4629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C24CF-EBE4-4FD9-AB6D-9B4FA72DF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832" y="1927224"/>
            <a:ext cx="4782355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PLANNING FOR RETIREMENT IS SO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PLANNING IS A FAMILY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DAY WILL 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OF PENSION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AN INVESTMENT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TIME VALUE OF MONEY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THREE-LEGGED STOOL OF RETIRMENT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CALCULATIONS</a:t>
            </a:r>
          </a:p>
        </p:txBody>
      </p:sp>
    </p:spTree>
    <p:extLst>
      <p:ext uri="{BB962C8B-B14F-4D97-AF65-F5344CB8AC3E}">
        <p14:creationId xmlns:p14="http://schemas.microsoft.com/office/powerpoint/2010/main" val="1450371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41DFDD-8E23-442A-9E59-2FE8310B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937" y="1032603"/>
            <a:ext cx="3621219" cy="821249"/>
          </a:xfrm>
        </p:spPr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INVESTMENTS</a:t>
            </a:r>
          </a:p>
        </p:txBody>
      </p:sp>
      <p:pic>
        <p:nvPicPr>
          <p:cNvPr id="5" name="Content Placeholder 4" descr="A large green field with trees and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C1E4B33-30AE-41E9-82DA-A7A0A0FF7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2A9571-04DB-4B6C-951C-47565160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7846" y="2336011"/>
            <a:ext cx="4343400" cy="309456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INFORMATION ON INVESTING 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RETIREMENT</a:t>
            </a:r>
          </a:p>
        </p:txBody>
      </p:sp>
    </p:spTree>
    <p:extLst>
      <p:ext uri="{BB962C8B-B14F-4D97-AF65-F5344CB8AC3E}">
        <p14:creationId xmlns:p14="http://schemas.microsoft.com/office/powerpoint/2010/main" val="582580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9F08-7CD5-4166-86D1-E178762C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520700"/>
            <a:ext cx="8336280" cy="59888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VOCABULARY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(IV)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/>
          </a:p>
        </p:txBody>
      </p:sp>
      <p:pic>
        <p:nvPicPr>
          <p:cNvPr id="6" name="Content Placeholder 5" descr="A picture containing window, plant, vegetable&#10;&#10;Description automatically generated">
            <a:extLst>
              <a:ext uri="{FF2B5EF4-FFF2-40B4-BE49-F238E27FC236}">
                <a16:creationId xmlns:a16="http://schemas.microsoft.com/office/drawing/2014/main" id="{13FCA893-27AC-46BA-93D9-08C703B52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310" y="1618165"/>
            <a:ext cx="4621066" cy="499574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56F43-D746-4423-985B-19E5F57B5E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VOCABULARY</a:t>
            </a:r>
          </a:p>
          <a:p>
            <a:pPr marL="0" indent="0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EQUITIES – STOCKS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INCOME – BONDS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MUTUAL FUNDS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 FUNDS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ESTATE 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(Include your home)</a:t>
            </a:r>
          </a:p>
        </p:txBody>
      </p:sp>
    </p:spTree>
    <p:extLst>
      <p:ext uri="{BB962C8B-B14F-4D97-AF65-F5344CB8AC3E}">
        <p14:creationId xmlns:p14="http://schemas.microsoft.com/office/powerpoint/2010/main" val="764221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9F08-7CD5-4166-86D1-E178762C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546100"/>
            <a:ext cx="8336280" cy="57348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VOCABULARY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(IV)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/>
          </a:p>
        </p:txBody>
      </p:sp>
      <p:pic>
        <p:nvPicPr>
          <p:cNvPr id="6" name="Content Placeholder 5" descr="A picture containing window, plant, vegetable&#10;&#10;Description automatically generated">
            <a:extLst>
              <a:ext uri="{FF2B5EF4-FFF2-40B4-BE49-F238E27FC236}">
                <a16:creationId xmlns:a16="http://schemas.microsoft.com/office/drawing/2014/main" id="{13FCA893-27AC-46BA-93D9-08C703B52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310" y="1618165"/>
            <a:ext cx="4621066" cy="499574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56F43-D746-4423-985B-19E5F57B5E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VOCABULARY</a:t>
            </a:r>
          </a:p>
          <a:p>
            <a:pPr marL="0" indent="0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DATE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ALLOCATION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ANNUITY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DIVERSIFICATION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HEDGE FUNDS</a:t>
            </a:r>
          </a:p>
        </p:txBody>
      </p:sp>
    </p:spTree>
    <p:extLst>
      <p:ext uri="{BB962C8B-B14F-4D97-AF65-F5344CB8AC3E}">
        <p14:creationId xmlns:p14="http://schemas.microsoft.com/office/powerpoint/2010/main" val="1027423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9F08-7CD5-4166-86D1-E178762C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558800"/>
            <a:ext cx="8336280" cy="56078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VOCABULARY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(IV)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/>
          </a:p>
        </p:txBody>
      </p:sp>
      <p:pic>
        <p:nvPicPr>
          <p:cNvPr id="6" name="Content Placeholder 5" descr="A picture containing window, plant, vegetable&#10;&#10;Description automatically generated">
            <a:extLst>
              <a:ext uri="{FF2B5EF4-FFF2-40B4-BE49-F238E27FC236}">
                <a16:creationId xmlns:a16="http://schemas.microsoft.com/office/drawing/2014/main" id="{13FCA893-27AC-46BA-93D9-08C703B52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310" y="1618165"/>
            <a:ext cx="4621066" cy="499574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56F43-D746-4423-985B-19E5F57B5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50719"/>
            <a:ext cx="5489532" cy="4226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VOCABULARY</a:t>
            </a:r>
          </a:p>
          <a:p>
            <a:pPr marL="0" indent="0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INVESTMENTS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INVESTMENTS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INVESTMENTS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EMERGING MARKETS</a:t>
            </a:r>
          </a:p>
        </p:txBody>
      </p:sp>
    </p:spTree>
    <p:extLst>
      <p:ext uri="{BB962C8B-B14F-4D97-AF65-F5344CB8AC3E}">
        <p14:creationId xmlns:p14="http://schemas.microsoft.com/office/powerpoint/2010/main" val="2492930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0C6E-FD8A-430E-A3DE-71F93294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99BE-2D27-4947-8154-378DA1376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HAVE SOME FUN ON THE SUBJECT OF MARKET CAPITAL.</a:t>
            </a:r>
          </a:p>
          <a:p>
            <a:pPr marL="0" indent="0">
              <a:buNone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SURE EVERYONE IS WONDERING ABOUT MARKET CAPITAL.</a:t>
            </a:r>
          </a:p>
        </p:txBody>
      </p:sp>
    </p:spTree>
    <p:extLst>
      <p:ext uri="{BB962C8B-B14F-4D97-AF65-F5344CB8AC3E}">
        <p14:creationId xmlns:p14="http://schemas.microsoft.com/office/powerpoint/2010/main" val="893437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D822F8-BE0E-469E-B922-62C444E7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FUED ON STOCK EQUITIES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4D59BD-CA40-4FEA-AD54-4CBB87E7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536"/>
            <a:ext cx="10515600" cy="4205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/>
              <a:t>CALLAWAY FAMILY vs THE TITELEST FAMILY</a:t>
            </a:r>
          </a:p>
          <a:p>
            <a:pPr marL="0" indent="0">
              <a:buNone/>
            </a:pPr>
            <a:r>
              <a:rPr lang="en-US" sz="3000" b="1" dirty="0"/>
              <a:t>QUESTION ON MARKET CAPITAL SIZE:</a:t>
            </a:r>
          </a:p>
          <a:p>
            <a:pPr lvl="1"/>
            <a:r>
              <a:rPr lang="en-US" sz="3000" b="1" dirty="0"/>
              <a:t>LARGE CAPITAL</a:t>
            </a:r>
          </a:p>
          <a:p>
            <a:pPr lvl="1"/>
            <a:r>
              <a:rPr lang="en-US" sz="3000" b="1" dirty="0"/>
              <a:t>MID CAPITAL</a:t>
            </a:r>
          </a:p>
          <a:p>
            <a:pPr lvl="1"/>
            <a:r>
              <a:rPr lang="en-US" sz="3000" b="1" dirty="0"/>
              <a:t>SMALL CAPITAL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sz="3000" b="1" dirty="0"/>
              <a:t>COMPANY VALUE DETERMINED BY PRICE OF STOCK TIMES THE TOTAL NUMBER OF STOCKS IN THE MARKET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sz="2600" b="1" dirty="0"/>
              <a:t>QUESTION:</a:t>
            </a:r>
            <a:r>
              <a:rPr lang="en-US" b="1" dirty="0"/>
              <a:t>  </a:t>
            </a:r>
            <a:r>
              <a:rPr lang="en-US" sz="3600" b="1" i="1" dirty="0"/>
              <a:t>WHAT IS THE MINIMUM VALUE OF A COMPANY TO BE CLASSIFIED AS A </a:t>
            </a:r>
            <a:r>
              <a:rPr lang="en-US" sz="3600" b="1" i="1" u="sng" dirty="0"/>
              <a:t>LARGE-CAP STOCK</a:t>
            </a:r>
            <a:r>
              <a:rPr lang="en-US" sz="3600" b="1" i="1" dirty="0"/>
              <a:t>?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90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7DA230-CAE8-4B10-9EB3-40C92908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TEAM TITLEIST vs TEAM CALLAWAY</a:t>
            </a:r>
          </a:p>
        </p:txBody>
      </p:sp>
      <p:pic>
        <p:nvPicPr>
          <p:cNvPr id="8" name="Content Placeholder 7" descr="A person and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FABBD5E9-4194-4BD5-BCB2-EEC445E581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31403"/>
            <a:ext cx="5181600" cy="3465195"/>
          </a:xfrm>
        </p:spPr>
      </p:pic>
      <p:pic>
        <p:nvPicPr>
          <p:cNvPr id="10" name="Content Placeholder 9" descr="Two girls holding signs&#10;&#10;Description automatically generated with low confidence">
            <a:extLst>
              <a:ext uri="{FF2B5EF4-FFF2-40B4-BE49-F238E27FC236}">
                <a16:creationId xmlns:a16="http://schemas.microsoft.com/office/drawing/2014/main" id="{E021246C-3C1A-423F-BE18-CFD7ED988C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31403"/>
            <a:ext cx="5181600" cy="3465195"/>
          </a:xfrm>
        </p:spPr>
      </p:pic>
    </p:spTree>
    <p:extLst>
      <p:ext uri="{BB962C8B-B14F-4D97-AF65-F5344CB8AC3E}">
        <p14:creationId xmlns:p14="http://schemas.microsoft.com/office/powerpoint/2010/main" val="2747009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0EE1E8-3CC5-4EF7-8C1E-DC5F92BDB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1700031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 SAYS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9337CE-6D9D-4573-85FF-B0808C646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3429000"/>
            <a:ext cx="7132335" cy="2466471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sz="4400" b="1" dirty="0"/>
              <a:t>MINIMUM VALUE OF LARGE CAP COMPANY IS:</a:t>
            </a:r>
          </a:p>
          <a:p>
            <a:pPr algn="l"/>
            <a:endParaRPr lang="en-US" sz="4400" b="1" dirty="0"/>
          </a:p>
          <a:p>
            <a:pPr algn="l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Billion Dollars</a:t>
            </a:r>
          </a:p>
        </p:txBody>
      </p:sp>
    </p:spTree>
    <p:extLst>
      <p:ext uri="{BB962C8B-B14F-4D97-AF65-F5344CB8AC3E}">
        <p14:creationId xmlns:p14="http://schemas.microsoft.com/office/powerpoint/2010/main" val="43626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B3D65-87F8-4918-89A3-97F876DD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COMMENTS ON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BFF29-6F9F-4183-A100-37EF9E15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SUBJECT OF PLANNING FOR RETIREMENT HAS BEEN ONE OF MY RECENT PASSIONS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 OF AURORA PROVIDED A DEFINED BENEFIT PENSION PLAN, I RETIRED IN 2010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MOST OF MY CAREER I KNEW NOTHING ABOUT PLANNING FOR RETIREMENT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GCSAA’S ROLE IN HELPING SUPERINTENDENTS PLAN FOR RETIREMENT</a:t>
            </a:r>
          </a:p>
        </p:txBody>
      </p:sp>
    </p:spTree>
    <p:extLst>
      <p:ext uri="{BB962C8B-B14F-4D97-AF65-F5344CB8AC3E}">
        <p14:creationId xmlns:p14="http://schemas.microsoft.com/office/powerpoint/2010/main" val="592054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D822F8-BE0E-469E-B922-62C444E7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FUED ON STOCK EQUITIES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4D59BD-CA40-4FEA-AD54-4CBB87E7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536"/>
            <a:ext cx="10515600" cy="4205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/>
              <a:t>CALLAWAY FAMILY vs THE TITELEST FAMILY</a:t>
            </a:r>
          </a:p>
          <a:p>
            <a:pPr marL="0" indent="0">
              <a:buNone/>
            </a:pPr>
            <a:r>
              <a:rPr lang="en-US" b="1" dirty="0"/>
              <a:t>QUESTION ON MARKET CAPITAL SIZE:</a:t>
            </a:r>
          </a:p>
          <a:p>
            <a:pPr lvl="1"/>
            <a:r>
              <a:rPr lang="en-US" b="1" dirty="0"/>
              <a:t>LARGE CAPITAL</a:t>
            </a:r>
          </a:p>
          <a:p>
            <a:pPr lvl="1"/>
            <a:r>
              <a:rPr lang="en-US" b="1" dirty="0"/>
              <a:t>MID CAPITAL</a:t>
            </a:r>
          </a:p>
          <a:p>
            <a:pPr lvl="1"/>
            <a:r>
              <a:rPr lang="en-US" b="1" dirty="0"/>
              <a:t>SMALL CAPITAL</a:t>
            </a:r>
          </a:p>
          <a:p>
            <a:pPr marL="457200" lvl="1" indent="0">
              <a:buNone/>
            </a:pPr>
            <a:r>
              <a:rPr lang="en-US" sz="2600" b="1" dirty="0"/>
              <a:t>QUESTION:</a:t>
            </a:r>
            <a:r>
              <a:rPr lang="en-US" b="1" dirty="0"/>
              <a:t>  </a:t>
            </a:r>
            <a:r>
              <a:rPr lang="en-US" sz="3600" b="1" i="1" dirty="0"/>
              <a:t>WHAT IS THE </a:t>
            </a:r>
            <a:r>
              <a:rPr lang="en-US" sz="3600" b="1" dirty="0"/>
              <a:t>MINIMUM</a:t>
            </a:r>
            <a:r>
              <a:rPr lang="en-US" sz="3600" b="1" i="1" dirty="0"/>
              <a:t> VALUE OF A COMPANY TO BE CLASSIFIED AS A </a:t>
            </a:r>
            <a:r>
              <a:rPr lang="en-US" sz="3600" b="1" i="1" u="sng" dirty="0"/>
              <a:t>MID-CAP STOCK</a:t>
            </a:r>
            <a:r>
              <a:rPr lang="en-US" sz="3600" b="1" i="1" dirty="0"/>
              <a:t>?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67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D293CB-E71F-4E71-88F5-A55001C7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2" y="365125"/>
            <a:ext cx="8336280" cy="7016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TITLEIST vs TEAM CALLAWAY</a:t>
            </a:r>
          </a:p>
        </p:txBody>
      </p:sp>
      <p:pic>
        <p:nvPicPr>
          <p:cNvPr id="8" name="Content Placeholder 7" descr="Two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4BC81286-CF68-4E76-B9D6-69992DDD2C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31403"/>
            <a:ext cx="5181600" cy="3465195"/>
          </a:xfrm>
        </p:spPr>
      </p:pic>
      <p:pic>
        <p:nvPicPr>
          <p:cNvPr id="10" name="Content Placeholder 9" descr="A picture containing text, tree, table, cake&#10;&#10;Description automatically generated">
            <a:extLst>
              <a:ext uri="{FF2B5EF4-FFF2-40B4-BE49-F238E27FC236}">
                <a16:creationId xmlns:a16="http://schemas.microsoft.com/office/drawing/2014/main" id="{B8E15AE5-A4FC-4EF2-ABA1-0A8ACDE3A4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31403"/>
            <a:ext cx="5181600" cy="3465195"/>
          </a:xfrm>
        </p:spPr>
      </p:pic>
    </p:spTree>
    <p:extLst>
      <p:ext uri="{BB962C8B-B14F-4D97-AF65-F5344CB8AC3E}">
        <p14:creationId xmlns:p14="http://schemas.microsoft.com/office/powerpoint/2010/main" val="234453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0EE1E8-3CC5-4EF7-8C1E-DC5F92BDB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1700031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 SAYS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9337CE-6D9D-4573-85FF-B0808C646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3429000"/>
            <a:ext cx="7132335" cy="2466471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sz="4400" b="1" dirty="0"/>
              <a:t>MINIMUM VALUE OF A </a:t>
            </a:r>
            <a:br>
              <a:rPr lang="en-US" sz="4400" b="1" dirty="0"/>
            </a:br>
            <a:r>
              <a:rPr lang="en-US" sz="4400" b="1" dirty="0"/>
              <a:t>MID-CAP STOCK</a:t>
            </a:r>
          </a:p>
          <a:p>
            <a:pPr algn="l"/>
            <a:endParaRPr lang="en-US" sz="4400" b="1" dirty="0"/>
          </a:p>
          <a:p>
            <a:pPr algn="l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Billion Dollars</a:t>
            </a:r>
          </a:p>
        </p:txBody>
      </p:sp>
    </p:spTree>
    <p:extLst>
      <p:ext uri="{BB962C8B-B14F-4D97-AF65-F5344CB8AC3E}">
        <p14:creationId xmlns:p14="http://schemas.microsoft.com/office/powerpoint/2010/main" val="2292613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D293CB-E71F-4E71-88F5-A55001C7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2" y="365125"/>
            <a:ext cx="8336280" cy="7016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TITLEIST vs TEAM CALLAWAY</a:t>
            </a:r>
          </a:p>
        </p:txBody>
      </p:sp>
      <p:pic>
        <p:nvPicPr>
          <p:cNvPr id="8" name="Content Placeholder 7" descr="Two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4BC81286-CF68-4E76-B9D6-69992DDD2C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31403"/>
            <a:ext cx="5181600" cy="3465195"/>
          </a:xfrm>
        </p:spPr>
      </p:pic>
      <p:pic>
        <p:nvPicPr>
          <p:cNvPr id="10" name="Content Placeholder 9" descr="A picture containing text, tree, table, cake&#10;&#10;Description automatically generated">
            <a:extLst>
              <a:ext uri="{FF2B5EF4-FFF2-40B4-BE49-F238E27FC236}">
                <a16:creationId xmlns:a16="http://schemas.microsoft.com/office/drawing/2014/main" id="{B8E15AE5-A4FC-4EF2-ABA1-0A8ACDE3A4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31403"/>
            <a:ext cx="5181600" cy="3465195"/>
          </a:xfrm>
        </p:spPr>
      </p:pic>
    </p:spTree>
    <p:extLst>
      <p:ext uri="{BB962C8B-B14F-4D97-AF65-F5344CB8AC3E}">
        <p14:creationId xmlns:p14="http://schemas.microsoft.com/office/powerpoint/2010/main" val="2897747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D822F8-BE0E-469E-B922-62C444E7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FUED ON STOCK EQUITIES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4D59BD-CA40-4FEA-AD54-4CBB87E7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536"/>
            <a:ext cx="10836058" cy="4205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/>
              <a:t>CALLAWAY FAMILY vs THE TITELEST FAMILY</a:t>
            </a:r>
          </a:p>
          <a:p>
            <a:pPr marL="0" indent="0">
              <a:buNone/>
            </a:pPr>
            <a:r>
              <a:rPr lang="en-US" b="1" dirty="0"/>
              <a:t>QUESTION ON MARKET CAPITAL SIZE:</a:t>
            </a:r>
          </a:p>
          <a:p>
            <a:pPr lvl="1"/>
            <a:r>
              <a:rPr lang="en-US" b="1" dirty="0"/>
              <a:t>LARGE CAPITAL</a:t>
            </a:r>
          </a:p>
          <a:p>
            <a:pPr lvl="1"/>
            <a:r>
              <a:rPr lang="en-US" b="1" dirty="0"/>
              <a:t>MID CAPITAL</a:t>
            </a:r>
          </a:p>
          <a:p>
            <a:pPr lvl="1"/>
            <a:r>
              <a:rPr lang="en-US" b="1" dirty="0"/>
              <a:t>SMALL CAPITAL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sz="2600" b="1" dirty="0"/>
              <a:t>QUESTION:</a:t>
            </a:r>
            <a:r>
              <a:rPr lang="en-US" b="1" dirty="0"/>
              <a:t>  </a:t>
            </a:r>
            <a:r>
              <a:rPr lang="en-US" sz="3600" b="1" i="1" dirty="0"/>
              <a:t>WHAT IS THE MINAMUM VALUE OF A COMPANY TO BE CLASSIFIED AS A </a:t>
            </a:r>
            <a:r>
              <a:rPr lang="en-US" sz="3600" b="1" dirty="0"/>
              <a:t>SMALL-CAP </a:t>
            </a:r>
            <a:r>
              <a:rPr lang="en-US" sz="3600" b="1" i="1" dirty="0"/>
              <a:t>STOCK?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60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5E8B1D-8119-4A7A-A09E-1123DA5E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TITLEIST vs TEAM CALLAWAY</a:t>
            </a:r>
          </a:p>
        </p:txBody>
      </p:sp>
      <p:pic>
        <p:nvPicPr>
          <p:cNvPr id="8" name="Content Placeholder 7" descr="A child and child holding a sign&#10;&#10;Description automatically generated with medium confidence">
            <a:extLst>
              <a:ext uri="{FF2B5EF4-FFF2-40B4-BE49-F238E27FC236}">
                <a16:creationId xmlns:a16="http://schemas.microsoft.com/office/drawing/2014/main" id="{BADD2E0C-B50D-4662-9342-8C0332D4ED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31403"/>
            <a:ext cx="5181600" cy="3465195"/>
          </a:xfrm>
        </p:spPr>
      </p:pic>
      <p:pic>
        <p:nvPicPr>
          <p:cNvPr id="10" name="Content Placeholder 9" descr="A picture containing text, tree, outdoor, person&#10;&#10;Description automatically generated">
            <a:extLst>
              <a:ext uri="{FF2B5EF4-FFF2-40B4-BE49-F238E27FC236}">
                <a16:creationId xmlns:a16="http://schemas.microsoft.com/office/drawing/2014/main" id="{9AFBE289-66CF-4471-9AD3-739A3A49B5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31403"/>
            <a:ext cx="5181600" cy="3465195"/>
          </a:xfrm>
        </p:spPr>
      </p:pic>
    </p:spTree>
    <p:extLst>
      <p:ext uri="{BB962C8B-B14F-4D97-AF65-F5344CB8AC3E}">
        <p14:creationId xmlns:p14="http://schemas.microsoft.com/office/powerpoint/2010/main" val="3915540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0EE1E8-3CC5-4EF7-8C1E-DC5F92BDB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1700031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 SAYS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9337CE-6D9D-4573-85FF-B0808C646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3429000"/>
            <a:ext cx="9537247" cy="2466471"/>
          </a:xfrm>
        </p:spPr>
        <p:txBody>
          <a:bodyPr anchor="t">
            <a:normAutofit fontScale="92500"/>
          </a:bodyPr>
          <a:lstStyle/>
          <a:p>
            <a:pPr algn="l"/>
            <a:r>
              <a:rPr lang="en-US" sz="4400" b="1" dirty="0"/>
              <a:t>MINAMUM VALUE OF A SMALL-CAP STOCK</a:t>
            </a:r>
          </a:p>
          <a:p>
            <a:pPr algn="l"/>
            <a:endParaRPr lang="en-US" sz="4400" b="1" dirty="0"/>
          </a:p>
          <a:p>
            <a:pPr algn="l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MILLION Dollars</a:t>
            </a:r>
          </a:p>
        </p:txBody>
      </p:sp>
    </p:spTree>
    <p:extLst>
      <p:ext uri="{BB962C8B-B14F-4D97-AF65-F5344CB8AC3E}">
        <p14:creationId xmlns:p14="http://schemas.microsoft.com/office/powerpoint/2010/main" val="16278462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5E8B1D-8119-4A7A-A09E-1123DA5E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TITLEIST vs TEAM CALLAWAY</a:t>
            </a:r>
          </a:p>
        </p:txBody>
      </p:sp>
      <p:pic>
        <p:nvPicPr>
          <p:cNvPr id="8" name="Content Placeholder 7" descr="A child and child holding a sign&#10;&#10;Description automatically generated with medium confidence">
            <a:extLst>
              <a:ext uri="{FF2B5EF4-FFF2-40B4-BE49-F238E27FC236}">
                <a16:creationId xmlns:a16="http://schemas.microsoft.com/office/drawing/2014/main" id="{BADD2E0C-B50D-4662-9342-8C0332D4ED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31403"/>
            <a:ext cx="5181600" cy="3465195"/>
          </a:xfrm>
        </p:spPr>
      </p:pic>
      <p:pic>
        <p:nvPicPr>
          <p:cNvPr id="10" name="Content Placeholder 9" descr="A picture containing text, tree, outdoor, person&#10;&#10;Description automatically generated">
            <a:extLst>
              <a:ext uri="{FF2B5EF4-FFF2-40B4-BE49-F238E27FC236}">
                <a16:creationId xmlns:a16="http://schemas.microsoft.com/office/drawing/2014/main" id="{9AFBE289-66CF-4471-9AD3-739A3A49B5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31403"/>
            <a:ext cx="5181600" cy="3465195"/>
          </a:xfrm>
        </p:spPr>
      </p:pic>
    </p:spTree>
    <p:extLst>
      <p:ext uri="{BB962C8B-B14F-4D97-AF65-F5344CB8AC3E}">
        <p14:creationId xmlns:p14="http://schemas.microsoft.com/office/powerpoint/2010/main" val="3127387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74982-4B76-4981-8D10-7F5B0D0B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FUED WINNERS &amp; LOOSERS</a:t>
            </a:r>
          </a:p>
        </p:txBody>
      </p:sp>
      <p:pic>
        <p:nvPicPr>
          <p:cNvPr id="8" name="Content Placeholder 7" descr="A picture containing tree, outdoor, person, child&#10;&#10;Description automatically generated">
            <a:extLst>
              <a:ext uri="{FF2B5EF4-FFF2-40B4-BE49-F238E27FC236}">
                <a16:creationId xmlns:a16="http://schemas.microsoft.com/office/drawing/2014/main" id="{6277A986-F74E-470C-9E15-F19189E259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31403"/>
            <a:ext cx="5181600" cy="346519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A1E91B3-86AB-4694-8B03-3D29121435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172200" y="2331403"/>
            <a:ext cx="5181600" cy="3465195"/>
          </a:xfrm>
        </p:spPr>
      </p:pic>
    </p:spTree>
    <p:extLst>
      <p:ext uri="{BB962C8B-B14F-4D97-AF65-F5344CB8AC3E}">
        <p14:creationId xmlns:p14="http://schemas.microsoft.com/office/powerpoint/2010/main" val="1086850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D74D359-379C-4C8D-AFA5-61AB6CB76E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21E39BF-34D4-4795-BC48-9AE32E18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" y="365125"/>
            <a:ext cx="121920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 THANKS TO OUR FAMILY FUED PARTICIPANTS!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4B201E5B-2858-4445-992F-EBE5E378D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9000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824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8DF8-6475-43B8-897E-19EB5252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FOR YOUR RETIREMENT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8A4E-7315-4F2D-B166-AF3AB8D86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549"/>
            <a:ext cx="10515600" cy="42634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RETIREMENT EDUCATION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INITIALLY I WAS NOT INVOLVED IN PLANNING FOR MY RETIREMENT.  I CONTRIBUTED (MANDITORY) ABOUT 6% OF MY SALARY, TAX DEFERRED, AND THE PLAN MANAGED ALL INVESTMENTS AND ADMINISTRATION. 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 ALSO PARTICIPATED IN SOCIAL SECURITY.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2003, I WAS ELECTED BY OTHER EMPLOYEES TO THE CITY OF AURORA RETIREMENT PLAN.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APPOINTED TO THE ARAPAHOE COUNTY, BOARD OF RETIREMENT 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2012.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YEARS EXPERIENCE AS A PENSION PLAN FIDUCIARY.</a:t>
            </a:r>
          </a:p>
        </p:txBody>
      </p:sp>
    </p:spTree>
    <p:extLst>
      <p:ext uri="{BB962C8B-B14F-4D97-AF65-F5344CB8AC3E}">
        <p14:creationId xmlns:p14="http://schemas.microsoft.com/office/powerpoint/2010/main" val="24232806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8F80D1-6A55-4E9B-A5F8-C86C65F1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184" y="571500"/>
            <a:ext cx="5278676" cy="449094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LARGE CAP STOCKS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CA9B6B6-A034-46BD-B7EB-D41C137678BF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JOHNSON AND JOHNSON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EXON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OF AMERICA 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PROCTER AND GAMBLE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2F714DC-8CA3-49A1-8D56-7E5AD36AF605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NETFLIX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AMAZON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BF6EA9-6A1C-42DF-BF60-C8696039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45" y="1657738"/>
            <a:ext cx="5346655" cy="1054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4DCB7F-A3B4-4B04-B45A-E8EF02956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197" y="1635319"/>
            <a:ext cx="537104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53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D998FD-3828-42BC-B93B-9DD56D39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940824"/>
          </a:xfrm>
        </p:spPr>
        <p:txBody>
          <a:bodyPr anchor="b">
            <a:normAutofit fontScale="90000"/>
          </a:bodyPr>
          <a:lstStyle/>
          <a:p>
            <a:r>
              <a:rPr lang="en-US" sz="41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POINTS</a:t>
            </a:r>
            <a:br>
              <a:rPr lang="en-US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D0494E-99CB-49D7-9C26-00AA720C7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73" y="1873406"/>
            <a:ext cx="7417048" cy="4350414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INVESTMENTS HAVE RISK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IS A SERIOUS CONSIDERATION WHEN INVESTING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INVESTMENTS GO “IN” AND “OUT” OF FAVOR DEPENDING ON </a:t>
            </a:r>
            <a:b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ECONOMY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DIVERSIFICATION HAS GREAT VALUE 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/>
          </a:p>
        </p:txBody>
      </p:sp>
      <p:pic>
        <p:nvPicPr>
          <p:cNvPr id="10" name="Picture 9" descr="Graph on document with pen">
            <a:extLst>
              <a:ext uri="{FF2B5EF4-FFF2-40B4-BE49-F238E27FC236}">
                <a16:creationId xmlns:a16="http://schemas.microsoft.com/office/drawing/2014/main" id="{E3C63867-0DB9-41BD-88A7-2AAA0A204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061576" y="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149010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53CF-320B-4307-8116-81F3EAC3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379" y="1632538"/>
            <a:ext cx="6317761" cy="5613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THREE-LEGGED STOOL OF RETIREMENT</a:t>
            </a:r>
            <a:endParaRPr lang="en-US" sz="4400" dirty="0"/>
          </a:p>
        </p:txBody>
      </p:sp>
      <p:pic>
        <p:nvPicPr>
          <p:cNvPr id="6" name="Picture Placeholder 5" descr="A picture containing rock, outdoor, stone&#10;&#10;Description automatically generated">
            <a:extLst>
              <a:ext uri="{FF2B5EF4-FFF2-40B4-BE49-F238E27FC236}">
                <a16:creationId xmlns:a16="http://schemas.microsoft.com/office/drawing/2014/main" id="{F856DE0C-7527-471D-B319-5E48ABE7A1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09134" y="1109134"/>
            <a:ext cx="6858000" cy="463973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A6785-1A9B-42EF-88A3-90FAF9724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2722" y="2930540"/>
            <a:ext cx="6469418" cy="3250804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SECURITY IS ANOTHER LEG OF THE STOOL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941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8F80D1-6A55-4E9B-A5F8-C86C65F1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4" y="526338"/>
            <a:ext cx="5278676" cy="539827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SECURITY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FCA66C-34C5-41B4-8026-9B6E4A01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051"/>
            <a:ext cx="10515600" cy="41129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SECURITY, FOR ALMOST ALL RETIREES, IS AN IMPORTANT SOURCE OF INCOME.</a:t>
            </a:r>
            <a:endParaRPr lang="en-US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DOES SOCIAL SECURITY PAY?  </a:t>
            </a:r>
            <a:br>
              <a:rPr lang="en-US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IS $3,148/MONTH OR $37,776/YR (2021).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RETIRED AT AGE 62, HAD 30% PENALTY for EARLY WITHDRAWL.  MY SOCIAL SECURITY IS ABOUT </a:t>
            </a:r>
            <a:br>
              <a:rPr lang="en-US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$2,100 PER MONTH.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32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9CE7-0CE1-48F7-A14A-AEADC0EC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22" y="318770"/>
            <a:ext cx="7107477" cy="747395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CARE AND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DD14F-55E6-4DBE-A81D-BD4B6F62F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MEDICARE IS A SIGNIFICANT FACTOR IN RETIREMENT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MEDICARE IS AVAILABLE AT AGE 65, GENERALLY CONSIDERED 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“RETIREMENT AGE.”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OF HEALTH CARE FOR A COUPLE WITH AND WITHOUT MEDICARE: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INDIVIDUALS, AGE 60, COST FOR KAISER HMO - $1,300/MONTH, 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INDIVIDUALS, AGE 65 WITH MEDICARE, COST FOR KAISER HMO - $500/ MONTH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MEDICARE SAVINGS $800/MONTH</a:t>
            </a:r>
          </a:p>
          <a:p>
            <a:pPr lvl="1"/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257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B520-3CE8-4249-A3F4-E7B72764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QUESTIONS ON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DD8C5-3492-45B6-9C3E-CEFCDC721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I NEED TO PLAN FOR RETIREMENT NOW, MY LIFE CURRENTLY DEMANDS ALL OF MY INCOME?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MUCH DO I NEED TO SAVE FOR RETIREMENT?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RETIREMENT PLAN WORKS BEST FOR ME?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INVESTING IS NOT MY FORTE, WHAT DO I DO?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INTEND TO WORK UNTIL I DIE, WHY SHOULD I PLAN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RETIREMENT?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TRANSITION TO RETIREMENT IS A SIGNIFICANT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ADJUSTMENT.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70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B2EC-38EB-456D-A0AF-CE3155DC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QUESTIONS ON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F130-2FDE-449B-AB29-65E83B3EE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64051"/>
            <a:ext cx="10723323" cy="4112912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DOES SOCIAL SECURITY WORK?</a:t>
            </a:r>
          </a:p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CAN OR WHEN SHOULD I COLLECT FROM </a:t>
            </a:r>
            <a:b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SECURITY?</a:t>
            </a:r>
          </a:p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I DO ABOUT HEALTH INSURANCE WHEN I RETIRE?</a:t>
            </a:r>
          </a:p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CAN I SIGN-UP FOR MEDICARE AND HOW MUCH WILL IT COST?</a:t>
            </a:r>
          </a:p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LOVE MY JOB I DON’T KNOW WHEN I WILL RETIRE.</a:t>
            </a:r>
          </a:p>
        </p:txBody>
      </p:sp>
    </p:spTree>
    <p:extLst>
      <p:ext uri="{BB962C8B-B14F-4D97-AF65-F5344CB8AC3E}">
        <p14:creationId xmlns:p14="http://schemas.microsoft.com/office/powerpoint/2010/main" val="2121001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92D3-10FF-4C5E-9012-6F24BC3E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700" y="1302463"/>
            <a:ext cx="6155472" cy="7850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THOUGHT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71648-AFDB-47AC-B88B-300D16858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041" y="2190100"/>
            <a:ext cx="6550655" cy="438606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endParaRPr lang="en-US" sz="2400" b="1" dirty="0"/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IS THE BEST TIME TO     PLANT A TREE, AND SAVE FOR RETIREMENT? 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– “20 YEARS AGO!”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IS THE SECOND-BEST TIME TO PLANT A TREE AND SAVE FOR RETIREMENT?</a:t>
            </a:r>
          </a:p>
          <a:p>
            <a:pPr marL="225425" indent="-225425"/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5425" indent="-225425"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ANSWER, “TODAY!”</a:t>
            </a:r>
          </a:p>
        </p:txBody>
      </p:sp>
      <p:pic>
        <p:nvPicPr>
          <p:cNvPr id="6" name="Content Placeholder 5" descr="A picture containing building, outdoor, house, brick&#10;&#10;Description automatically generated">
            <a:extLst>
              <a:ext uri="{FF2B5EF4-FFF2-40B4-BE49-F238E27FC236}">
                <a16:creationId xmlns:a16="http://schemas.microsoft.com/office/drawing/2014/main" id="{BD14696C-AC7A-4EAE-BAFC-7F97128B7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5699" y="7848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64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F893-11E5-492F-BAFA-4CB41F80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11" y="1650125"/>
            <a:ext cx="5617073" cy="817502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THOUGHTS…..</a:t>
            </a:r>
          </a:p>
        </p:txBody>
      </p:sp>
      <p:pic>
        <p:nvPicPr>
          <p:cNvPr id="6" name="Picture Placeholder 5" descr="A golf course with trees&#10;&#10;Description automatically generated with low confidence">
            <a:extLst>
              <a:ext uri="{FF2B5EF4-FFF2-40B4-BE49-F238E27FC236}">
                <a16:creationId xmlns:a16="http://schemas.microsoft.com/office/drawing/2014/main" id="{BC5D6736-3895-4204-B7B0-8788E4A83D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484" y="1337708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7D35A-E900-4AEA-8CAC-A2CE9CC39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411" y="2658612"/>
            <a:ext cx="5306903" cy="3137339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“WHAT DOES THE VALUE OF MONEY HAVE TO DO WITH PLANTING A TREE?”</a:t>
            </a:r>
          </a:p>
        </p:txBody>
      </p:sp>
    </p:spTree>
    <p:extLst>
      <p:ext uri="{BB962C8B-B14F-4D97-AF65-F5344CB8AC3E}">
        <p14:creationId xmlns:p14="http://schemas.microsoft.com/office/powerpoint/2010/main" val="6336628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8F8959-2452-4C74-AD8A-1DDEB184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742" y="457200"/>
            <a:ext cx="3932238" cy="1808728"/>
          </a:xfrm>
        </p:spPr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FUTURE BELONGS TO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30D32B-5D9D-49A1-A386-3BB99A09B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208" y="2426504"/>
            <a:ext cx="4750418" cy="3974296"/>
          </a:xfrm>
        </p:spPr>
        <p:txBody>
          <a:bodyPr/>
          <a:lstStyle/>
          <a:p>
            <a:endParaRPr lang="en-US" dirty="0"/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PROPER PLANNING, COMMITMENT AND FINANCIAL ASSISTANCE:</a:t>
            </a:r>
          </a:p>
          <a:p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 MATURE AGING PHASE OF OUR LIVES CAN BE THE VERY BEST.”</a:t>
            </a: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C642BD-876D-4F41-BDA4-8E99F120B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007086"/>
              </p:ext>
            </p:extLst>
          </p:nvPr>
        </p:nvGraphicFramePr>
        <p:xfrm>
          <a:off x="5600700" y="1535113"/>
          <a:ext cx="57150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5714280" imgH="4291920" progId="">
                  <p:embed/>
                </p:oleObj>
              </mc:Choice>
              <mc:Fallback>
                <p:oleObj r:id="rId3" imgW="5714280" imgH="4291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0700" y="1535113"/>
                        <a:ext cx="5715000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18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B520-3CE8-4249-A3F4-E7B72764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AND CONCERNS ABOUT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DD8C5-3492-45B6-9C3E-CEFCDC721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I NEED TO PLAN FOR RETIREMENT NOW, MY LIFE CURRENTLY DEMANDS ALL OF MY INCOME?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MUCH DO I NEED TO SAVE FOR RETIREMENT?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RETIREMENT PLAN WORKS BEST FOR ME?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INVESTING IS NOT MY FORTE, WHAT DO I DO?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INTEND TO WORK UNTIL I DIE, WHY SHOULD I PLAN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RETIREMENT?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TRANSITION TO RETIREMENT IS A SIGNIFICANT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ADJUSTMENT.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00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7518A1-E8C5-4E79-921E-A4F3B58E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18770"/>
            <a:ext cx="7282632" cy="747395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FOR RETIREMENT IS PLANNING FOR YOUR FUTURE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134C5-4007-429C-A8A7-E366C4CC8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FOR THE OPPORTUNITY TO SHARE MY THOUGHTS AND INFORMATION ON </a:t>
            </a:r>
          </a:p>
          <a:p>
            <a:pPr marL="0" indent="0" algn="ctr">
              <a:buNone/>
            </a:pPr>
            <a:r>
              <a:rPr lang="en-US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“PLANNING FOR RETIREMENT IS </a:t>
            </a:r>
          </a:p>
          <a:p>
            <a:pPr marL="0" indent="0" algn="ctr">
              <a:buNone/>
            </a:pPr>
            <a:r>
              <a:rPr lang="en-US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FOR YOUR FUTURE”</a:t>
            </a:r>
          </a:p>
          <a:p>
            <a:pPr marL="0" indent="0" algn="ctr">
              <a:buNone/>
            </a:pPr>
            <a:endParaRPr lang="en-US" b="1" i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VISIT THE “RETIREMENT PLATFORM” ON GCSAA.ORG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DENNIS LYON, CGCS</a:t>
            </a:r>
          </a:p>
          <a:p>
            <a:pPr marL="0" indent="0" algn="ctr">
              <a:buNone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LYONDENNIS48@aol.com</a:t>
            </a:r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720-427-1423</a:t>
            </a:r>
          </a:p>
        </p:txBody>
      </p:sp>
    </p:spTree>
    <p:extLst>
      <p:ext uri="{BB962C8B-B14F-4D97-AF65-F5344CB8AC3E}">
        <p14:creationId xmlns:p14="http://schemas.microsoft.com/office/powerpoint/2010/main" val="18543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B2EC-38EB-456D-A0AF-CE3155DC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AND QUESTIONS ABOUT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F130-2FDE-449B-AB29-65E83B3E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DOES SOCIAL SECURITY WORK?</a:t>
            </a:r>
          </a:p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CAN OR WHEN SHOULD I COLLECT FROM </a:t>
            </a:r>
            <a:b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SECURITY?</a:t>
            </a:r>
          </a:p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I DO ABOUT HEALTH CARE WHEN I RETIRE?</a:t>
            </a:r>
          </a:p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CAN I SIGN-UP FOR MEDICARE AND HOW MUCH WILL IT COST?</a:t>
            </a:r>
          </a:p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LOVE MY JOB I DON’T KNOW WHEN I WILL RETIRE.</a:t>
            </a:r>
          </a:p>
        </p:txBody>
      </p:sp>
    </p:spTree>
    <p:extLst>
      <p:ext uri="{BB962C8B-B14F-4D97-AF65-F5344CB8AC3E}">
        <p14:creationId xmlns:p14="http://schemas.microsoft.com/office/powerpoint/2010/main" val="6854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8DF8-6475-43B8-897E-19EB5252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FOR YOUR RETIREMENT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8A4E-7315-4F2D-B166-AF3AB8D86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 TO SOCIAL SECURITY, A MALE BORN IN 1990 CAN, ON AVERAGE, EXPECT TO LIVE TO AGE 87.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SUPERINTENDENTS, STILL WORKING AS A SUPERINTENDENT, OVER AGE 75, DO YOU KNOW?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PREPARGING FOR RETIREMENT, LIKE MOST OF LIFE’S PROJECTS, REQUIRES COMMITMENT AND PLANNING.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DEVELOPING A FINANCIAL PLAN TO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 RETIREMENT.</a:t>
            </a:r>
          </a:p>
        </p:txBody>
      </p:sp>
    </p:spTree>
    <p:extLst>
      <p:ext uri="{BB962C8B-B14F-4D97-AF65-F5344CB8AC3E}">
        <p14:creationId xmlns:p14="http://schemas.microsoft.com/office/powerpoint/2010/main" val="246381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435A8C-3BC4-45C3-AE06-4CBF3C35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3" y="2248085"/>
            <a:ext cx="4574254" cy="421962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RETIRED FOR OVER 10 YEARS, MY COST OF LIVING HAS NOT CHANGED THAT MUCH.</a:t>
            </a:r>
            <a:b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SHOULD BE A SUCCESSFUL AND REWARDING PART OF ONE’S LIFE EXPERIENCE</a:t>
            </a:r>
            <a:b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FOR RETIREMENT IS A FAMILY DECISION AND A RESPONSIBILITY.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Placeholder 8" descr="A picture containing person, older, blue&#10;&#10;Description automatically generated">
            <a:extLst>
              <a:ext uri="{FF2B5EF4-FFF2-40B4-BE49-F238E27FC236}">
                <a16:creationId xmlns:a16="http://schemas.microsoft.com/office/drawing/2014/main" id="{660ACCDE-629C-408F-A4F2-AC07ECA27B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0511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2212</Words>
  <Application>Microsoft Office PowerPoint</Application>
  <PresentationFormat>Widescreen</PresentationFormat>
  <Paragraphs>328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Calibri Light</vt:lpstr>
      <vt:lpstr>Helvetica Neue</vt:lpstr>
      <vt:lpstr>Symbol</vt:lpstr>
      <vt:lpstr>Tahoma</vt:lpstr>
      <vt:lpstr>Office Theme</vt:lpstr>
      <vt:lpstr>Custom Design</vt:lpstr>
      <vt:lpstr>1_Office Theme</vt:lpstr>
      <vt:lpstr>PowerPoint Presentation</vt:lpstr>
      <vt:lpstr>PLANNING FOR RETIREMENT IS PLANNING FOR YOUR FUTURE</vt:lpstr>
      <vt:lpstr>MY BACKGROUND</vt:lpstr>
      <vt:lpstr>OPENING COMMENTS ON RETIREMENT</vt:lpstr>
      <vt:lpstr>PLANNING FOR YOUR RETIREMENT FUTURE</vt:lpstr>
      <vt:lpstr>QUESTIONS AND CONCERNS ABOUT RETIREMENT</vt:lpstr>
      <vt:lpstr>CONCERNS AND QUESTIONS ABOUT RETIREMENT</vt:lpstr>
      <vt:lpstr>PLANNING FOR YOUR RETIREMENT FUTURE</vt:lpstr>
      <vt:lpstr>NOW RETIRED FOR OVER 10 YEARS, MY COST OF LIVING HAS NOT CHANGED THAT MUCH.   RETIREMENT SHOULD BE A SUCCESSFUL AND REWARDING PART OF ONE’S LIFE EXPERIENCE  PLANNING FOR RETIREMENT IS A FAMILY DECISION AND A RESPONSIBILITY. </vt:lpstr>
      <vt:lpstr>LIFE’S THREE TRANSITION PHASES</vt:lpstr>
      <vt:lpstr>PowerPoint Presentation</vt:lpstr>
      <vt:lpstr>AMERICANS ARE NOT PLANNING FOR RETIREMENT</vt:lpstr>
      <vt:lpstr>GCSAA MEMBER SURVEY FROM 2016</vt:lpstr>
      <vt:lpstr>RETIREMENT CAN BE LIKE BEING UNEMPLOYED FOR 20 YEARS</vt:lpstr>
      <vt:lpstr>WHAT RETIREMENT REALLY IS:   IT IS THE PHASE OF LIFE FOLLOWING OUR WORKING WHAT </vt:lpstr>
      <vt:lpstr>WHAT RETIREMENT CAN BE</vt:lpstr>
      <vt:lpstr>RETIREMENT MEANS GETTING TO ENJOY DOING THINGS WHICH YOU HAVE NOT HAD TIME FOR, IN THE PAST</vt:lpstr>
      <vt:lpstr>TAKING THE STEPS IN PLANNING FOR RETIREMENT </vt:lpstr>
      <vt:lpstr>THE THREE-LEGGED STOOL OF RETIREMENT</vt:lpstr>
      <vt:lpstr>PENSION PLANNING 101 </vt:lpstr>
      <vt:lpstr>DEFINED BENEFIT PENSION PLAN:   </vt:lpstr>
      <vt:lpstr>DEFINED BENEFIT PENSION PLAN:   </vt:lpstr>
      <vt:lpstr>DEFINED CONTRIBUTION RETIREMENT PLAN: </vt:lpstr>
      <vt:lpstr>DEFINED CONTRIBUTION PLANS:  </vt:lpstr>
      <vt:lpstr>DEFINED CONTRIBUTION RETIREMENT PLAN </vt:lpstr>
      <vt:lpstr>INDIVIDUAL RETIREMENT ACCOUNTS</vt:lpstr>
      <vt:lpstr>INDIVIDUAL RETIREMENT ACCOUNTS</vt:lpstr>
      <vt:lpstr>RETIREMENT CALCULATION </vt:lpstr>
      <vt:lpstr>INVESTING IN YOUR FUTURE</vt:lpstr>
      <vt:lpstr>THE TIME VALUE OF MONEY</vt:lpstr>
      <vt:lpstr>WHAT HAVE WE COVERED?</vt:lpstr>
      <vt:lpstr>INVESTMENTS</vt:lpstr>
      <vt:lpstr>INVESTMENT VOCABULARY, (IV) </vt:lpstr>
      <vt:lpstr>INVESTMENT VOCABULARY, (IV) </vt:lpstr>
      <vt:lpstr>INVESTMENT VOCABULARY, (IV) </vt:lpstr>
      <vt:lpstr>MARKET CAPITAL</vt:lpstr>
      <vt:lpstr>FAMILY FUED ON STOCK EQUITIES</vt:lpstr>
      <vt:lpstr>TEAM TITLEIST vs TEAM CALLAWAY</vt:lpstr>
      <vt:lpstr>SURVEY SAYS</vt:lpstr>
      <vt:lpstr>FAMILY FUED ON STOCK EQUITIES</vt:lpstr>
      <vt:lpstr>TEAM TITLEIST vs TEAM CALLAWAY</vt:lpstr>
      <vt:lpstr>SURVEY SAYS</vt:lpstr>
      <vt:lpstr>TEAM TITLEIST vs TEAM CALLAWAY</vt:lpstr>
      <vt:lpstr>FAMILY FUED ON STOCK EQUITIES</vt:lpstr>
      <vt:lpstr>TEAM TITLEIST vs TEAM CALLAWAY</vt:lpstr>
      <vt:lpstr>SURVEY SAYS</vt:lpstr>
      <vt:lpstr>TEAM TITLEIST vs TEAM CALLAWAY</vt:lpstr>
      <vt:lpstr>FAMILY FUED WINNERS &amp; LOOSERS</vt:lpstr>
      <vt:lpstr>SPECIAL THANKS TO OUR FAMILY FUED PARTICIPANTS!</vt:lpstr>
      <vt:lpstr>TYPES OF LARGE CAP STOCKS </vt:lpstr>
      <vt:lpstr>KEY POINTS </vt:lpstr>
      <vt:lpstr>THE THREE-LEGGED STOOL OF RETIREMENT</vt:lpstr>
      <vt:lpstr>SOCIAL SECURITY </vt:lpstr>
      <vt:lpstr>HEALTH CARE AND RETIREMENT</vt:lpstr>
      <vt:lpstr>INITIAL QUESTIONS ON RETIREMENT</vt:lpstr>
      <vt:lpstr>INITIAL QUESTIONS ON RETIREMENT</vt:lpstr>
      <vt:lpstr>CLOSING THOUGHT</vt:lpstr>
      <vt:lpstr>CLOSING THOUGHTS…..</vt:lpstr>
      <vt:lpstr>OUR FUTURE BELONGS TO US</vt:lpstr>
      <vt:lpstr>PLANNING FOR RETIREMENT IS PLANNING FOR YOUR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Stover</dc:creator>
  <cp:lastModifiedBy>Lisa Wick</cp:lastModifiedBy>
  <cp:revision>53</cp:revision>
  <dcterms:created xsi:type="dcterms:W3CDTF">2021-09-01T21:17:40Z</dcterms:created>
  <dcterms:modified xsi:type="dcterms:W3CDTF">2021-10-14T21:40:33Z</dcterms:modified>
</cp:coreProperties>
</file>